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7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11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6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86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1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7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7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8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0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7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3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1DAAF-3429-4B10-9C99-2E80EC5ECD6C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C2F1E-DE72-4ED0-A591-5B8A5B20D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1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20257"/>
            <a:ext cx="2143125" cy="2143125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010478"/>
              </p:ext>
            </p:extLst>
          </p:nvPr>
        </p:nvGraphicFramePr>
        <p:xfrm>
          <a:off x="175878" y="3523902"/>
          <a:ext cx="5616000" cy="32140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S1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S3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1:50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1:100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S4 1:200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1683" y="518474"/>
            <a:ext cx="6612118" cy="5658489"/>
          </a:xfrm>
        </p:spPr>
        <p:txBody>
          <a:bodyPr>
            <a:normAutofit fontScale="77500" lnSpcReduction="20000"/>
          </a:bodyPr>
          <a:lstStyle/>
          <a:p>
            <a:pPr marL="0" indent="0" algn="r" rtl="1">
              <a:buNone/>
            </a:pPr>
            <a:r>
              <a:rPr lang="he-IL" sz="2600" b="1" u="sng" dirty="0" smtClean="0"/>
              <a:t>תהליך מייצג ראשון</a:t>
            </a:r>
          </a:p>
          <a:p>
            <a:pPr marL="0" indent="0" algn="r" rtl="1">
              <a:buNone/>
            </a:pPr>
            <a:r>
              <a:rPr lang="he-IL" sz="1800" b="1" dirty="0" smtClean="0"/>
              <a:t>שלב ראשון</a:t>
            </a:r>
          </a:p>
          <a:p>
            <a:pPr algn="r" rtl="1"/>
            <a:r>
              <a:rPr lang="he-IL" sz="1800" dirty="0" smtClean="0"/>
              <a:t>מבחנות עם נסיוב מופרד</a:t>
            </a:r>
          </a:p>
          <a:p>
            <a:pPr algn="r" rtl="1"/>
            <a:r>
              <a:rPr lang="he-IL" sz="1800" dirty="0" smtClean="0"/>
              <a:t>נפח במקור משתנה</a:t>
            </a:r>
          </a:p>
          <a:p>
            <a:pPr algn="r" rtl="1"/>
            <a:r>
              <a:rPr lang="he-IL" sz="1800" dirty="0" smtClean="0"/>
              <a:t>מיהול ביניים בפלטה עמוקה 1:25 </a:t>
            </a:r>
            <a:r>
              <a:rPr lang="he-IL" sz="1300" dirty="0" smtClean="0"/>
              <a:t>(40 </a:t>
            </a:r>
            <a:r>
              <a:rPr lang="he-IL" sz="1300" dirty="0" err="1" smtClean="0"/>
              <a:t>מיקרול</a:t>
            </a:r>
            <a:r>
              <a:rPr lang="he-IL" sz="1300" dirty="0" smtClean="0"/>
              <a:t>' דגימה + 760 </a:t>
            </a:r>
            <a:r>
              <a:rPr lang="he-IL" sz="1300" dirty="0" err="1" smtClean="0"/>
              <a:t>בופר</a:t>
            </a:r>
            <a:r>
              <a:rPr lang="he-IL" sz="1300" dirty="0" smtClean="0"/>
              <a:t>)</a:t>
            </a:r>
          </a:p>
          <a:p>
            <a:pPr algn="r" rtl="1"/>
            <a:r>
              <a:rPr lang="he-IL" sz="1800" dirty="0" smtClean="0"/>
              <a:t>העברה של 50 </a:t>
            </a:r>
            <a:r>
              <a:rPr lang="he-IL" sz="1800" dirty="0" err="1" smtClean="0"/>
              <a:t>מיקרול</a:t>
            </a:r>
            <a:r>
              <a:rPr lang="he-IL" sz="1800" dirty="0" smtClean="0"/>
              <a:t>' לפלטת הבדיקה, עמודה </a:t>
            </a:r>
            <a:r>
              <a:rPr lang="he-IL" sz="1800" dirty="0"/>
              <a:t>1</a:t>
            </a:r>
          </a:p>
          <a:p>
            <a:pPr algn="r" rtl="1"/>
            <a:r>
              <a:rPr lang="he-IL" sz="1800" dirty="0" smtClean="0"/>
              <a:t>העברה של 25 </a:t>
            </a:r>
            <a:r>
              <a:rPr lang="he-IL" sz="1800" dirty="0" err="1" smtClean="0"/>
              <a:t>מיקורל</a:t>
            </a:r>
            <a:r>
              <a:rPr lang="he-IL" sz="1800" dirty="0" smtClean="0"/>
              <a:t>' לעמודה 2 עם 25 </a:t>
            </a:r>
            <a:r>
              <a:rPr lang="he-IL" sz="1800" dirty="0" err="1" smtClean="0"/>
              <a:t>מיקרול</a:t>
            </a:r>
            <a:r>
              <a:rPr lang="he-IL" sz="1800" dirty="0" smtClean="0"/>
              <a:t>' </a:t>
            </a:r>
            <a:r>
              <a:rPr lang="he-IL" sz="1800" dirty="0" err="1" smtClean="0"/>
              <a:t>בופר</a:t>
            </a:r>
            <a:r>
              <a:rPr lang="he-IL" sz="1800" dirty="0" smtClean="0"/>
              <a:t> (1:50)</a:t>
            </a:r>
          </a:p>
          <a:p>
            <a:pPr algn="r" rtl="1"/>
            <a:r>
              <a:rPr lang="he-IL" sz="1800" dirty="0" smtClean="0"/>
              <a:t>המשך </a:t>
            </a:r>
            <a:r>
              <a:rPr lang="he-IL" sz="1800" dirty="0" err="1" smtClean="0"/>
              <a:t>מיהולים</a:t>
            </a:r>
            <a:r>
              <a:rPr lang="he-IL" sz="1800" dirty="0" smtClean="0"/>
              <a:t> בהתאם לתכנית </a:t>
            </a:r>
            <a:r>
              <a:rPr lang="he-IL" sz="1800" dirty="0" smtClean="0"/>
              <a:t>העבודה (ראו דוגמה מטה)</a:t>
            </a:r>
            <a:endParaRPr lang="he-IL" sz="1300" dirty="0" smtClean="0"/>
          </a:p>
          <a:p>
            <a:pPr algn="r" rtl="1"/>
            <a:r>
              <a:rPr lang="he-IL" sz="1800" dirty="0" smtClean="0"/>
              <a:t>כל דגימה 3 </a:t>
            </a:r>
            <a:r>
              <a:rPr lang="he-IL" sz="1800" dirty="0" err="1" smtClean="0"/>
              <a:t>מיהולים</a:t>
            </a:r>
            <a:r>
              <a:rPr lang="he-IL" sz="1800" dirty="0" smtClean="0"/>
              <a:t> </a:t>
            </a:r>
            <a:r>
              <a:rPr lang="en-US" sz="1800" dirty="0" smtClean="0"/>
              <a:t>X</a:t>
            </a:r>
            <a:r>
              <a:rPr lang="he-IL" sz="1800" dirty="0" smtClean="0"/>
              <a:t> 8 שורות</a:t>
            </a:r>
          </a:p>
          <a:p>
            <a:pPr algn="r" rtl="1"/>
            <a:r>
              <a:rPr lang="he-IL" sz="1800" dirty="0" smtClean="0"/>
              <a:t>לא </a:t>
            </a:r>
            <a:r>
              <a:rPr lang="he-IL" sz="1800" dirty="0" smtClean="0"/>
              <a:t>נדרשת סטריליות</a:t>
            </a:r>
          </a:p>
          <a:p>
            <a:pPr algn="r" rtl="1"/>
            <a:r>
              <a:rPr lang="he-IL" sz="1800" dirty="0" smtClean="0"/>
              <a:t>טיפים נשטפים</a:t>
            </a:r>
          </a:p>
          <a:p>
            <a:pPr algn="r" rtl="1"/>
            <a:endParaRPr lang="en-US" sz="1800" b="1" dirty="0" smtClean="0"/>
          </a:p>
          <a:p>
            <a:pPr marL="0" indent="0" algn="r" rtl="1">
              <a:buNone/>
            </a:pPr>
            <a:r>
              <a:rPr lang="he-IL" sz="1800" dirty="0" smtClean="0"/>
              <a:t> </a:t>
            </a:r>
          </a:p>
          <a:p>
            <a:pPr marL="0" indent="0" algn="r" rtl="1">
              <a:buNone/>
            </a:pPr>
            <a:r>
              <a:rPr lang="he-IL" sz="1800" dirty="0" smtClean="0"/>
              <a:t>המבנה להמחשה וייתכנו שינויים כגון:</a:t>
            </a:r>
          </a:p>
          <a:p>
            <a:pPr algn="r" rtl="1">
              <a:buFontTx/>
              <a:buChar char="-"/>
            </a:pPr>
            <a:r>
              <a:rPr lang="he-IL" sz="1800" dirty="0" smtClean="0"/>
              <a:t>כל דגימה 2 </a:t>
            </a:r>
            <a:r>
              <a:rPr lang="he-IL" sz="1800" dirty="0" err="1" smtClean="0"/>
              <a:t>מיהולים</a:t>
            </a:r>
            <a:r>
              <a:rPr lang="he-IL" sz="1800" dirty="0"/>
              <a:t> </a:t>
            </a:r>
            <a:r>
              <a:rPr lang="en-US" sz="1800" dirty="0" smtClean="0"/>
              <a:t>X</a:t>
            </a:r>
            <a:r>
              <a:rPr lang="he-IL" sz="1800" dirty="0" smtClean="0"/>
              <a:t> 8 שורות</a:t>
            </a:r>
          </a:p>
          <a:p>
            <a:pPr algn="r" rtl="1">
              <a:buFontTx/>
              <a:buChar char="-"/>
            </a:pPr>
            <a:r>
              <a:rPr lang="he-IL" sz="1800" dirty="0" smtClean="0"/>
              <a:t>כל דגימה 2 </a:t>
            </a:r>
            <a:r>
              <a:rPr lang="he-IL" sz="1800" dirty="0" err="1" smtClean="0"/>
              <a:t>מיהולים</a:t>
            </a:r>
            <a:r>
              <a:rPr lang="he-IL" sz="1800" dirty="0" smtClean="0"/>
              <a:t> </a:t>
            </a:r>
            <a:r>
              <a:rPr lang="en-US" sz="1800" dirty="0" smtClean="0"/>
              <a:t>X</a:t>
            </a:r>
            <a:r>
              <a:rPr lang="he-IL" sz="1800" dirty="0" smtClean="0"/>
              <a:t> 4 שורות</a:t>
            </a:r>
          </a:p>
          <a:p>
            <a:pPr algn="r" rtl="1">
              <a:buFontTx/>
              <a:buChar char="-"/>
            </a:pPr>
            <a:r>
              <a:rPr lang="he-IL" sz="1800" dirty="0" smtClean="0"/>
              <a:t>כל דגימה 3 </a:t>
            </a:r>
            <a:r>
              <a:rPr lang="he-IL" sz="1800" dirty="0" err="1" smtClean="0"/>
              <a:t>מיהולים</a:t>
            </a:r>
            <a:r>
              <a:rPr lang="he-IL" sz="1800" dirty="0" smtClean="0"/>
              <a:t> </a:t>
            </a:r>
            <a:r>
              <a:rPr lang="en-US" sz="1800" dirty="0" smtClean="0"/>
              <a:t>X</a:t>
            </a:r>
            <a:r>
              <a:rPr lang="he-IL" sz="1800" dirty="0" smtClean="0"/>
              <a:t> 4 שורות</a:t>
            </a:r>
          </a:p>
          <a:p>
            <a:pPr algn="r" rtl="1">
              <a:buFontTx/>
              <a:buChar char="-"/>
            </a:pPr>
            <a:endParaRPr lang="he-IL" sz="1800" dirty="0" smtClean="0"/>
          </a:p>
          <a:p>
            <a:pPr algn="r" rtl="1">
              <a:buFontTx/>
              <a:buChar char="-"/>
            </a:pPr>
            <a:endParaRPr lang="he-IL" sz="1800" dirty="0"/>
          </a:p>
          <a:p>
            <a:pPr marL="0" indent="0" algn="r" rtl="1">
              <a:buNone/>
            </a:pPr>
            <a:r>
              <a:rPr lang="en-US" sz="1800" dirty="0" smtClean="0"/>
              <a:t>S</a:t>
            </a:r>
            <a:r>
              <a:rPr lang="he-IL" sz="1800" dirty="0" smtClean="0"/>
              <a:t> = דגימה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18154" y="1055802"/>
            <a:ext cx="986574" cy="4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858378"/>
              </p:ext>
            </p:extLst>
          </p:nvPr>
        </p:nvGraphicFramePr>
        <p:xfrm>
          <a:off x="1952464" y="542587"/>
          <a:ext cx="3846141" cy="212103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95857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295857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3567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…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3567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86639" y="201128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/>
              <a:t>פלטה עמוקה – מיהול ביניים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83878" y="3175109"/>
            <a:ext cx="3029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/>
              <a:t>פלטה לבדיקה – </a:t>
            </a:r>
            <a:r>
              <a:rPr lang="he-IL" dirty="0" err="1" smtClean="0"/>
              <a:t>מיהולים</a:t>
            </a:r>
            <a:r>
              <a:rPr lang="he-IL" dirty="0" smtClean="0"/>
              <a:t> נוספים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157220" y="2725243"/>
            <a:ext cx="6335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692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8816" y="518474"/>
            <a:ext cx="6564984" cy="5658489"/>
          </a:xfrm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he-IL" sz="2200" b="1" u="sng" dirty="0" smtClean="0"/>
              <a:t>תהליך מייצג ראשון</a:t>
            </a:r>
          </a:p>
          <a:p>
            <a:pPr marL="0" indent="0" algn="r" rtl="1">
              <a:buNone/>
            </a:pPr>
            <a:r>
              <a:rPr lang="he-IL" sz="1800" b="1" dirty="0" smtClean="0"/>
              <a:t>שלב שני</a:t>
            </a:r>
          </a:p>
          <a:p>
            <a:pPr algn="r" rtl="1"/>
            <a:r>
              <a:rPr lang="he-IL" sz="1800" dirty="0" smtClean="0"/>
              <a:t>הוספת אנטיגנים (25 </a:t>
            </a:r>
            <a:r>
              <a:rPr lang="he-IL" sz="1800" dirty="0" err="1" smtClean="0"/>
              <a:t>מיקרול</a:t>
            </a:r>
            <a:r>
              <a:rPr lang="he-IL" sz="1800" dirty="0" smtClean="0"/>
              <a:t>') לפלטת הבדיקה (עם סדרת </a:t>
            </a:r>
            <a:r>
              <a:rPr lang="he-IL" sz="1800" dirty="0" err="1" smtClean="0"/>
              <a:t>מיהולים</a:t>
            </a:r>
            <a:r>
              <a:rPr lang="he-IL" sz="1800" dirty="0" smtClean="0"/>
              <a:t>)</a:t>
            </a:r>
          </a:p>
          <a:p>
            <a:pPr algn="r" rtl="1"/>
            <a:r>
              <a:rPr lang="he-IL" sz="1800" dirty="0" smtClean="0"/>
              <a:t>כל אנטיגן לשורה</a:t>
            </a:r>
          </a:p>
          <a:p>
            <a:pPr algn="r" rtl="1"/>
            <a:r>
              <a:rPr lang="he-IL" sz="1800" dirty="0" smtClean="0"/>
              <a:t>טיפים נשטפים</a:t>
            </a:r>
          </a:p>
          <a:p>
            <a:pPr algn="r" rtl="1"/>
            <a:r>
              <a:rPr lang="he-IL" sz="1800" dirty="0" smtClean="0"/>
              <a:t>לא נדרשת עבודה סטרילית</a:t>
            </a:r>
          </a:p>
          <a:p>
            <a:pPr algn="r" rtl="1">
              <a:buFontTx/>
              <a:buChar char="-"/>
            </a:pPr>
            <a:endParaRPr lang="he-IL" sz="1800" dirty="0" smtClean="0"/>
          </a:p>
          <a:p>
            <a:pPr algn="r" rtl="1">
              <a:buFontTx/>
              <a:buChar char="-"/>
            </a:pPr>
            <a:endParaRPr lang="he-IL" sz="1800" dirty="0"/>
          </a:p>
          <a:p>
            <a:pPr algn="r" rtl="1">
              <a:buFontTx/>
              <a:buChar char="-"/>
            </a:pPr>
            <a:endParaRPr lang="he-IL" sz="1800" dirty="0" smtClean="0"/>
          </a:p>
          <a:p>
            <a:pPr algn="r" rtl="1">
              <a:buFontTx/>
              <a:buChar char="-"/>
            </a:pPr>
            <a:endParaRPr lang="he-IL" sz="1800" dirty="0"/>
          </a:p>
          <a:p>
            <a:pPr algn="r" rtl="1">
              <a:buFontTx/>
              <a:buChar char="-"/>
            </a:pPr>
            <a:endParaRPr lang="he-IL" sz="1800" dirty="0" smtClean="0"/>
          </a:p>
          <a:p>
            <a:pPr algn="r" rtl="1">
              <a:buFontTx/>
              <a:buChar char="-"/>
            </a:pPr>
            <a:endParaRPr lang="he-IL" sz="1800" dirty="0"/>
          </a:p>
          <a:p>
            <a:pPr algn="r" rtl="1">
              <a:buFontTx/>
              <a:buChar char="-"/>
            </a:pPr>
            <a:endParaRPr lang="he-IL" sz="1800" dirty="0" smtClean="0"/>
          </a:p>
          <a:p>
            <a:pPr algn="r" rtl="1">
              <a:buFontTx/>
              <a:buChar char="-"/>
            </a:pPr>
            <a:endParaRPr lang="he-IL" sz="1800" dirty="0"/>
          </a:p>
          <a:p>
            <a:pPr algn="r" rtl="1">
              <a:buFontTx/>
              <a:buChar char="-"/>
            </a:pPr>
            <a:endParaRPr lang="he-IL" sz="1800" dirty="0" smtClean="0"/>
          </a:p>
          <a:p>
            <a:pPr algn="r" rtl="1">
              <a:buFontTx/>
              <a:buChar char="-"/>
            </a:pPr>
            <a:endParaRPr lang="he-IL" sz="1800" dirty="0"/>
          </a:p>
          <a:p>
            <a:pPr marL="0" indent="0" algn="r" rtl="1">
              <a:buNone/>
            </a:pPr>
            <a:r>
              <a:rPr lang="en-US" sz="1800" dirty="0" smtClean="0"/>
              <a:t>ATG</a:t>
            </a:r>
            <a:r>
              <a:rPr lang="he-IL" sz="1800" dirty="0" smtClean="0"/>
              <a:t> = אנטיגן</a:t>
            </a:r>
            <a:endParaRPr lang="he-IL" sz="1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27201" t="9316" r="21214" b="13651"/>
          <a:stretch/>
        </p:blipFill>
        <p:spPr>
          <a:xfrm>
            <a:off x="372882" y="424207"/>
            <a:ext cx="1470582" cy="1644872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73218"/>
              </p:ext>
            </p:extLst>
          </p:nvPr>
        </p:nvGraphicFramePr>
        <p:xfrm>
          <a:off x="372882" y="3943182"/>
          <a:ext cx="5616000" cy="259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ATG5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4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ATG6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C0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ATG7</a:t>
                      </a:r>
                    </a:p>
                  </a:txBody>
                  <a:tcPr marL="0" marR="0" marT="0" marB="0" anchor="ctr">
                    <a:solidFill>
                      <a:srgbClr val="00B05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ATG8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00B0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H="1">
            <a:off x="1108173" y="2281287"/>
            <a:ext cx="2" cy="1168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300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17020"/>
              </p:ext>
            </p:extLst>
          </p:nvPr>
        </p:nvGraphicFramePr>
        <p:xfrm>
          <a:off x="372882" y="3943182"/>
          <a:ext cx="5616000" cy="259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ATG1</a:t>
                      </a:r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ATG2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ATG2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ATG3</a:t>
                      </a: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ATG3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ATG4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7030A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18474"/>
            <a:ext cx="5181600" cy="56584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he-IL" sz="2000" b="1" u="sng" dirty="0" smtClean="0"/>
              <a:t>תהליך מייצג שלישי</a:t>
            </a:r>
          </a:p>
          <a:p>
            <a:pPr marL="0" indent="0" algn="r" rtl="1">
              <a:buNone/>
            </a:pPr>
            <a:r>
              <a:rPr lang="he-IL" sz="1800" b="1" dirty="0" smtClean="0"/>
              <a:t>שלב ראשון:</a:t>
            </a:r>
          </a:p>
          <a:p>
            <a:pPr algn="r" rtl="1"/>
            <a:r>
              <a:rPr lang="he-IL" sz="1800" dirty="0" smtClean="0"/>
              <a:t>הכנת פלטת 96 עם 4 אנטיגנים</a:t>
            </a:r>
          </a:p>
          <a:p>
            <a:pPr algn="r" rtl="1"/>
            <a:r>
              <a:rPr lang="he-IL" sz="1800" dirty="0" smtClean="0"/>
              <a:t>כל באר 20-30 </a:t>
            </a:r>
            <a:r>
              <a:rPr lang="he-IL" sz="1800" dirty="0" err="1" smtClean="0"/>
              <a:t>מיקרוליטר</a:t>
            </a:r>
            <a:r>
              <a:rPr lang="he-IL" sz="1800" dirty="0" smtClean="0"/>
              <a:t> מתמיסת אנטיגנים</a:t>
            </a:r>
          </a:p>
          <a:p>
            <a:pPr algn="r" rtl="1"/>
            <a:r>
              <a:rPr lang="he-IL" sz="1800" dirty="0" smtClean="0"/>
              <a:t>עבודה סטרילית = חופת </a:t>
            </a:r>
            <a:r>
              <a:rPr lang="en-US" sz="1800" dirty="0" smtClean="0"/>
              <a:t>HEPA</a:t>
            </a:r>
            <a:r>
              <a:rPr lang="he-IL" sz="1800" dirty="0" smtClean="0"/>
              <a:t> + </a:t>
            </a:r>
            <a:r>
              <a:rPr lang="he-IL" sz="1800" dirty="0" err="1" smtClean="0"/>
              <a:t>למינרי</a:t>
            </a:r>
            <a:endParaRPr lang="he-IL" sz="1800" dirty="0" smtClean="0"/>
          </a:p>
          <a:p>
            <a:pPr algn="r" rtl="1"/>
            <a:r>
              <a:rPr lang="he-IL" sz="1800" dirty="0" smtClean="0"/>
              <a:t>טיפים סטריליים </a:t>
            </a:r>
            <a:r>
              <a:rPr lang="he-IL" sz="1400" dirty="0" smtClean="0"/>
              <a:t>(נשטפים לאחר חיטוי ושטיפה או מתחלפים)</a:t>
            </a:r>
            <a:endParaRPr lang="en-US" sz="1400" dirty="0" smtClean="0"/>
          </a:p>
          <a:p>
            <a:pPr algn="r" rtl="1"/>
            <a:endParaRPr lang="en-US" sz="1400" dirty="0"/>
          </a:p>
          <a:p>
            <a:pPr marL="0" indent="0" algn="r" rtl="1">
              <a:buNone/>
            </a:pPr>
            <a:r>
              <a:rPr lang="he-IL" sz="1800" dirty="0" smtClean="0"/>
              <a:t>המבנה להמחשה וייתכנו שינויים כגון חלוקה של 3 אנטיגנים בלבד בשלשות במקום רביעיות.</a:t>
            </a:r>
          </a:p>
          <a:p>
            <a:pPr marL="0" indent="0" algn="r" rtl="1">
              <a:buNone/>
            </a:pPr>
            <a:endParaRPr lang="he-IL" sz="1800" dirty="0" smtClean="0"/>
          </a:p>
          <a:p>
            <a:pPr marL="0" indent="0" algn="r" rtl="1">
              <a:buNone/>
            </a:pPr>
            <a:endParaRPr lang="he-IL" sz="1800" dirty="0"/>
          </a:p>
          <a:p>
            <a:pPr marL="0" indent="0" algn="r" rtl="1">
              <a:buNone/>
            </a:pPr>
            <a:endParaRPr lang="he-IL" sz="1800" dirty="0" smtClean="0"/>
          </a:p>
          <a:p>
            <a:pPr marL="0" indent="0" algn="r" rtl="1">
              <a:buNone/>
            </a:pPr>
            <a:endParaRPr lang="he-IL" sz="1800" dirty="0"/>
          </a:p>
          <a:p>
            <a:pPr marL="0" indent="0" algn="r" rtl="1">
              <a:buNone/>
            </a:pPr>
            <a:endParaRPr lang="he-IL" sz="1800" dirty="0" smtClean="0"/>
          </a:p>
          <a:p>
            <a:pPr marL="0" indent="0" algn="r" rtl="1">
              <a:buNone/>
            </a:pPr>
            <a:r>
              <a:rPr lang="en-US" sz="1800" dirty="0" smtClean="0"/>
              <a:t>ATG</a:t>
            </a:r>
            <a:r>
              <a:rPr lang="he-IL" sz="1800" dirty="0" smtClean="0"/>
              <a:t> = אנטיגן</a:t>
            </a:r>
            <a:endParaRPr lang="he-IL" sz="1800" dirty="0"/>
          </a:p>
        </p:txBody>
      </p:sp>
    </p:spTree>
    <p:extLst>
      <p:ext uri="{BB962C8B-B14F-4D97-AF65-F5344CB8AC3E}">
        <p14:creationId xmlns:p14="http://schemas.microsoft.com/office/powerpoint/2010/main" val="2618012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433446"/>
              </p:ext>
            </p:extLst>
          </p:nvPr>
        </p:nvGraphicFramePr>
        <p:xfrm>
          <a:off x="372882" y="3943182"/>
          <a:ext cx="5616000" cy="259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18474"/>
            <a:ext cx="5181600" cy="5658489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he-IL" sz="2200" b="1" u="sng" dirty="0" smtClean="0"/>
              <a:t>תהליך מייצג שלישי</a:t>
            </a:r>
          </a:p>
          <a:p>
            <a:pPr marL="0" indent="0" algn="r" rtl="1">
              <a:buNone/>
            </a:pPr>
            <a:r>
              <a:rPr lang="he-IL" sz="1800" b="1" dirty="0" smtClean="0"/>
              <a:t>שלב שני:</a:t>
            </a:r>
          </a:p>
          <a:p>
            <a:pPr algn="r" rtl="1"/>
            <a:r>
              <a:rPr lang="he-IL" sz="1800" b="1" dirty="0" smtClean="0"/>
              <a:t>באותו יום, לאחר </a:t>
            </a:r>
            <a:r>
              <a:rPr lang="he-IL" sz="1800" b="1" dirty="0"/>
              <a:t>ה</a:t>
            </a:r>
            <a:r>
              <a:rPr lang="he-IL" sz="1800" b="1" dirty="0" smtClean="0"/>
              <a:t>שלב הראשון</a:t>
            </a:r>
            <a:endParaRPr lang="he-IL" sz="1800" dirty="0" smtClean="0"/>
          </a:p>
          <a:p>
            <a:pPr algn="r" rtl="1"/>
            <a:r>
              <a:rPr lang="he-IL" sz="1800" dirty="0" smtClean="0"/>
              <a:t>חלוקת דגימות דם מלא</a:t>
            </a:r>
          </a:p>
          <a:p>
            <a:pPr algn="r" rtl="1"/>
            <a:r>
              <a:rPr lang="he-IL" sz="1800" dirty="0" smtClean="0"/>
              <a:t>מבחנות מקור = </a:t>
            </a:r>
            <a:r>
              <a:rPr lang="he-IL" sz="1800" dirty="0" err="1" smtClean="0"/>
              <a:t>וקוטיינר</a:t>
            </a:r>
            <a:r>
              <a:rPr lang="he-IL" sz="1800" dirty="0" smtClean="0"/>
              <a:t> 8 מ"ל (לרוב)</a:t>
            </a:r>
          </a:p>
          <a:p>
            <a:pPr algn="r" rtl="1"/>
            <a:r>
              <a:rPr lang="he-IL" sz="1800" dirty="0" smtClean="0"/>
              <a:t>נפח במקור משתנה</a:t>
            </a:r>
          </a:p>
          <a:p>
            <a:pPr algn="r" rtl="1"/>
            <a:r>
              <a:rPr lang="he-IL" sz="1800" dirty="0" smtClean="0"/>
              <a:t>נפח להעברה = 200-300 </a:t>
            </a:r>
            <a:r>
              <a:rPr lang="he-IL" sz="1800" dirty="0" err="1" smtClean="0"/>
              <a:t>מיקרוליטר</a:t>
            </a:r>
            <a:endParaRPr lang="he-IL" sz="1800" dirty="0" smtClean="0"/>
          </a:p>
          <a:p>
            <a:pPr algn="r" rtl="1"/>
            <a:r>
              <a:rPr lang="he-IL" sz="1800" dirty="0" smtClean="0"/>
              <a:t>עבודה סטרילית = חופת </a:t>
            </a:r>
            <a:r>
              <a:rPr lang="en-US" sz="1800" dirty="0" smtClean="0"/>
              <a:t>HEPA</a:t>
            </a:r>
            <a:r>
              <a:rPr lang="he-IL" sz="1800" dirty="0" smtClean="0"/>
              <a:t> + </a:t>
            </a:r>
            <a:r>
              <a:rPr lang="he-IL" sz="1800" dirty="0" err="1" smtClean="0"/>
              <a:t>למינרי</a:t>
            </a:r>
            <a:endParaRPr lang="he-IL" sz="1800" dirty="0" smtClean="0"/>
          </a:p>
          <a:p>
            <a:pPr algn="r" rtl="1"/>
            <a:r>
              <a:rPr lang="he-IL" sz="1800" dirty="0" smtClean="0"/>
              <a:t>טיפים </a:t>
            </a:r>
            <a:r>
              <a:rPr lang="he-IL" sz="1800" dirty="0" err="1" smtClean="0"/>
              <a:t>סטרליים</a:t>
            </a:r>
            <a:r>
              <a:rPr lang="he-IL" sz="1800" dirty="0" smtClean="0"/>
              <a:t> </a:t>
            </a:r>
            <a:r>
              <a:rPr lang="he-IL" sz="1800" b="1" dirty="0" smtClean="0"/>
              <a:t>מתחלפים</a:t>
            </a:r>
            <a:endParaRPr lang="en-US" sz="1800" b="1" dirty="0" smtClean="0"/>
          </a:p>
          <a:p>
            <a:pPr algn="r" rtl="1"/>
            <a:r>
              <a:rPr lang="he-IL" sz="1800" dirty="0" smtClean="0"/>
              <a:t>23 דגימות = 1 פלטה</a:t>
            </a:r>
          </a:p>
          <a:p>
            <a:pPr marL="0" indent="0" algn="r" rtl="1">
              <a:buNone/>
            </a:pPr>
            <a:r>
              <a:rPr lang="he-IL" sz="1800" dirty="0" smtClean="0"/>
              <a:t> </a:t>
            </a:r>
            <a:endParaRPr lang="en-US" sz="1400" dirty="0"/>
          </a:p>
          <a:p>
            <a:pPr marL="0" indent="0" algn="r" rtl="1">
              <a:buNone/>
            </a:pPr>
            <a:endParaRPr lang="he-IL" sz="1800" dirty="0" smtClean="0"/>
          </a:p>
          <a:p>
            <a:pPr marL="0" indent="0" algn="r" rtl="1">
              <a:buNone/>
            </a:pPr>
            <a:r>
              <a:rPr lang="he-IL" sz="1800" dirty="0" smtClean="0"/>
              <a:t>המבנה להמחשה וייתכנו שינויים כגון חלוקה ל-3 באריות בשלשות במקום רביעיות (בהתאם לחלוקת אנטיגנים).</a:t>
            </a:r>
          </a:p>
          <a:p>
            <a:pPr marL="0" indent="0" algn="r" rtl="1">
              <a:buNone/>
            </a:pPr>
            <a:endParaRPr lang="he-IL" sz="1800" dirty="0"/>
          </a:p>
          <a:p>
            <a:pPr marL="0" indent="0" algn="r" rtl="1">
              <a:buNone/>
            </a:pPr>
            <a:r>
              <a:rPr lang="en-US" sz="1800" dirty="0" smtClean="0"/>
              <a:t>S</a:t>
            </a:r>
            <a:r>
              <a:rPr lang="he-IL" sz="1800" dirty="0" smtClean="0"/>
              <a:t> = דגימה</a:t>
            </a:r>
          </a:p>
          <a:p>
            <a:pPr marL="0" indent="0" algn="r" rtl="1">
              <a:buNone/>
            </a:pPr>
            <a:r>
              <a:rPr lang="en-US" sz="1800" dirty="0" smtClean="0"/>
              <a:t>C</a:t>
            </a:r>
            <a:r>
              <a:rPr lang="he-IL" sz="1800" dirty="0" smtClean="0"/>
              <a:t> = ביקורת</a:t>
            </a:r>
            <a:endParaRPr lang="he-IL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24" y="848412"/>
            <a:ext cx="2143125" cy="214312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414021" y="2991537"/>
            <a:ext cx="56560" cy="835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59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2882" y="3943182"/>
          <a:ext cx="5616000" cy="259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18474"/>
            <a:ext cx="5181600" cy="56584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he-IL" sz="2000" b="1" u="sng" dirty="0" smtClean="0"/>
              <a:t>תהליך מייצג שלישי</a:t>
            </a:r>
          </a:p>
          <a:p>
            <a:pPr marL="0" indent="0" algn="r" rtl="1">
              <a:buNone/>
            </a:pPr>
            <a:r>
              <a:rPr lang="he-IL" sz="1800" b="1" dirty="0" smtClean="0"/>
              <a:t>שלב שלישי:</a:t>
            </a:r>
          </a:p>
          <a:p>
            <a:pPr algn="r" rtl="1"/>
            <a:r>
              <a:rPr lang="he-IL" sz="1800" b="1" dirty="0" smtClean="0"/>
              <a:t>למחרת השלב השני</a:t>
            </a:r>
          </a:p>
          <a:p>
            <a:pPr algn="r" rtl="1"/>
            <a:r>
              <a:rPr lang="he-IL" sz="1800" b="1" dirty="0" smtClean="0"/>
              <a:t>לאחר סרכוז הפלטות להפרדת הפלסמה</a:t>
            </a:r>
            <a:endParaRPr lang="he-IL" sz="1800" dirty="0" smtClean="0"/>
          </a:p>
          <a:p>
            <a:pPr algn="r" rtl="1"/>
            <a:r>
              <a:rPr lang="he-IL" sz="1800" dirty="0" smtClean="0"/>
              <a:t>איסוף פלסמה כמחצית הנפח </a:t>
            </a:r>
            <a:r>
              <a:rPr lang="he-IL" sz="1800" dirty="0" err="1" smtClean="0"/>
              <a:t>בבארית</a:t>
            </a:r>
            <a:r>
              <a:rPr lang="he-IL" sz="1800" dirty="0" smtClean="0"/>
              <a:t> </a:t>
            </a:r>
            <a:r>
              <a:rPr lang="he-IL" sz="1400" dirty="0" smtClean="0"/>
              <a:t>(100-150~ </a:t>
            </a:r>
            <a:r>
              <a:rPr lang="he-IL" sz="1400" dirty="0" err="1" smtClean="0"/>
              <a:t>מיקרול</a:t>
            </a:r>
            <a:r>
              <a:rPr lang="he-IL" sz="1400" dirty="0" smtClean="0"/>
              <a:t>')</a:t>
            </a:r>
          </a:p>
          <a:p>
            <a:pPr algn="r" rtl="1"/>
            <a:r>
              <a:rPr lang="he-IL" sz="1800" dirty="0" smtClean="0"/>
              <a:t>העברה לפלטה חדשה באותו מבנה</a:t>
            </a:r>
          </a:p>
          <a:p>
            <a:pPr algn="r" rtl="1"/>
            <a:r>
              <a:rPr lang="he-IL" sz="1800" dirty="0" smtClean="0"/>
              <a:t>עבודה סטנדרטית </a:t>
            </a:r>
            <a:r>
              <a:rPr lang="he-IL" sz="1400" dirty="0" smtClean="0"/>
              <a:t>(לא נדרשת סטריליות)</a:t>
            </a:r>
          </a:p>
          <a:p>
            <a:pPr algn="r" rtl="1"/>
            <a:r>
              <a:rPr lang="he-IL" sz="1800" dirty="0" smtClean="0"/>
              <a:t>טיפים </a:t>
            </a:r>
            <a:r>
              <a:rPr lang="he-IL" sz="1800" b="1" dirty="0" smtClean="0"/>
              <a:t>מתחלפים</a:t>
            </a:r>
            <a:r>
              <a:rPr lang="he-IL" sz="1800" dirty="0" smtClean="0"/>
              <a:t> </a:t>
            </a:r>
            <a:r>
              <a:rPr lang="he-IL" sz="1400" dirty="0" smtClean="0"/>
              <a:t>(טיפים נשטפים - דורש ולידציה)</a:t>
            </a:r>
            <a:endParaRPr lang="en-US" sz="1400" b="1" dirty="0"/>
          </a:p>
          <a:p>
            <a:pPr marL="0" indent="0" algn="r" rtl="1">
              <a:buNone/>
            </a:pPr>
            <a:endParaRPr lang="he-IL" sz="1800" dirty="0" smtClean="0"/>
          </a:p>
          <a:p>
            <a:pPr marL="0" indent="0" algn="r" rtl="1">
              <a:buNone/>
            </a:pPr>
            <a:r>
              <a:rPr lang="en-US" sz="1800" dirty="0" smtClean="0"/>
              <a:t>S</a:t>
            </a:r>
            <a:r>
              <a:rPr lang="he-IL" sz="1800" dirty="0" smtClean="0"/>
              <a:t> = דגימה</a:t>
            </a:r>
          </a:p>
          <a:p>
            <a:pPr marL="0" indent="0" algn="r" rtl="1">
              <a:buNone/>
            </a:pPr>
            <a:r>
              <a:rPr lang="en-US" sz="1800" dirty="0" smtClean="0"/>
              <a:t>C</a:t>
            </a:r>
            <a:r>
              <a:rPr lang="he-IL" sz="1800" dirty="0" smtClean="0"/>
              <a:t> = ביקורת</a:t>
            </a:r>
            <a:endParaRPr lang="he-IL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1007"/>
              </p:ext>
            </p:extLst>
          </p:nvPr>
        </p:nvGraphicFramePr>
        <p:xfrm>
          <a:off x="372882" y="518474"/>
          <a:ext cx="5616000" cy="259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>
          <a:xfrm>
            <a:off x="2865748" y="3192908"/>
            <a:ext cx="0" cy="565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92100" y="149142"/>
            <a:ext cx="4580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/>
              <a:t>פלטה עם דגימות + אנטיגנים לאחר הדגרה וסרכוז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67374" y="3573850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/>
              <a:t>פלטה עם דגימות פלסמה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796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544754"/>
              </p:ext>
            </p:extLst>
          </p:nvPr>
        </p:nvGraphicFramePr>
        <p:xfrm>
          <a:off x="372882" y="3943182"/>
          <a:ext cx="5616000" cy="25920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18474"/>
            <a:ext cx="5181600" cy="56584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he-IL" sz="2000" b="1" u="sng" dirty="0" smtClean="0"/>
              <a:t>תהליך מייצג שלישי</a:t>
            </a:r>
          </a:p>
          <a:p>
            <a:pPr marL="0" indent="0" algn="r" rtl="1">
              <a:buNone/>
            </a:pPr>
            <a:r>
              <a:rPr lang="he-IL" sz="1800" b="1" dirty="0" smtClean="0"/>
              <a:t>שלב רביעי:</a:t>
            </a:r>
          </a:p>
          <a:p>
            <a:pPr algn="r" rtl="1"/>
            <a:r>
              <a:rPr lang="he-IL" sz="1800" dirty="0" smtClean="0"/>
              <a:t>בדיקת</a:t>
            </a:r>
            <a:r>
              <a:rPr lang="he-IL" sz="1800" dirty="0"/>
              <a:t> </a:t>
            </a:r>
            <a:r>
              <a:rPr lang="en-US" sz="1800" dirty="0" smtClean="0"/>
              <a:t>ELISA</a:t>
            </a:r>
            <a:r>
              <a:rPr lang="he-IL" sz="1800" dirty="0" smtClean="0"/>
              <a:t> סטנדרטית מסחרית מדגימות הפלסמה</a:t>
            </a:r>
          </a:p>
          <a:p>
            <a:pPr algn="r" rtl="1"/>
            <a:r>
              <a:rPr lang="he-IL" sz="1800" dirty="0" smtClean="0"/>
              <a:t>נפח להעברה = 25-50~ </a:t>
            </a:r>
            <a:r>
              <a:rPr lang="he-IL" sz="1800" dirty="0" err="1" smtClean="0"/>
              <a:t>מיקרול</a:t>
            </a:r>
            <a:r>
              <a:rPr lang="he-IL" sz="1800" dirty="0"/>
              <a:t>'</a:t>
            </a:r>
            <a:endParaRPr lang="he-IL" sz="1800" dirty="0" smtClean="0"/>
          </a:p>
          <a:p>
            <a:pPr algn="r" rtl="1"/>
            <a:r>
              <a:rPr lang="he-IL" sz="1800" dirty="0" smtClean="0"/>
              <a:t>עבודה סטנדרטית </a:t>
            </a:r>
            <a:r>
              <a:rPr lang="he-IL" sz="1400" dirty="0" smtClean="0"/>
              <a:t>(לא נדרשת סטריליות)</a:t>
            </a:r>
          </a:p>
          <a:p>
            <a:pPr algn="r" rtl="1"/>
            <a:r>
              <a:rPr lang="he-IL" sz="1800" dirty="0" smtClean="0"/>
              <a:t>טיפים </a:t>
            </a:r>
            <a:r>
              <a:rPr lang="he-IL" sz="1800" b="1" dirty="0" smtClean="0"/>
              <a:t>מתחלפים</a:t>
            </a:r>
            <a:r>
              <a:rPr lang="he-IL" sz="1800" dirty="0" smtClean="0"/>
              <a:t> לדגימות </a:t>
            </a:r>
            <a:r>
              <a:rPr lang="he-IL" sz="1400" dirty="0" smtClean="0"/>
              <a:t>(ט. נשטפים - דורש ולידציה)</a:t>
            </a:r>
          </a:p>
          <a:p>
            <a:pPr algn="r" rtl="1"/>
            <a:r>
              <a:rPr lang="he-IL" sz="1800" dirty="0" smtClean="0"/>
              <a:t>טיפים נשטפים להמשך הבדיקה</a:t>
            </a:r>
            <a:r>
              <a:rPr lang="en-US" sz="1800" dirty="0" smtClean="0"/>
              <a:t> </a:t>
            </a:r>
            <a:r>
              <a:rPr lang="he-IL" sz="1800" dirty="0" smtClean="0"/>
              <a:t>(הוספת </a:t>
            </a:r>
            <a:r>
              <a:rPr lang="he-IL" sz="1800" dirty="0" err="1" smtClean="0"/>
              <a:t>בופרים</a:t>
            </a:r>
            <a:r>
              <a:rPr lang="he-IL" sz="1800" dirty="0"/>
              <a:t> </a:t>
            </a:r>
            <a:r>
              <a:rPr lang="he-IL" sz="1800" dirty="0" smtClean="0"/>
              <a:t>וכו')</a:t>
            </a:r>
            <a:endParaRPr lang="en-US" sz="1800" dirty="0"/>
          </a:p>
          <a:p>
            <a:pPr marL="0" indent="0" algn="r" rtl="1">
              <a:buNone/>
            </a:pPr>
            <a:endParaRPr lang="he-IL" sz="1800" dirty="0" smtClean="0"/>
          </a:p>
          <a:p>
            <a:pPr marL="0" indent="0" algn="r" rtl="1">
              <a:buNone/>
            </a:pPr>
            <a:r>
              <a:rPr lang="en-US" sz="1800" dirty="0" smtClean="0"/>
              <a:t>S</a:t>
            </a:r>
            <a:r>
              <a:rPr lang="he-IL" sz="1800" dirty="0" smtClean="0"/>
              <a:t> = דגימה</a:t>
            </a:r>
          </a:p>
          <a:p>
            <a:pPr marL="0" indent="0" algn="r" rtl="1">
              <a:buNone/>
            </a:pPr>
            <a:r>
              <a:rPr lang="en-US" sz="1800" dirty="0" smtClean="0"/>
              <a:t>C</a:t>
            </a:r>
            <a:r>
              <a:rPr lang="he-IL" sz="1800" dirty="0" smtClean="0"/>
              <a:t> = ביקורת</a:t>
            </a:r>
            <a:endParaRPr lang="he-IL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2882" y="518474"/>
          <a:ext cx="5616000" cy="259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5679810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2611966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84482276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598338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02113359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17443491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40219014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377571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5348220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243455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26851267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762150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22061744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2754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11847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66240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29229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C-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80108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80044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859445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61402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S14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S15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S16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S17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S18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S19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S20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S21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S22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S23</a:t>
                      </a:r>
                      <a:endParaRPr lang="en-US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1455593"/>
                  </a:ext>
                </a:extLst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>
          <a:xfrm>
            <a:off x="2865748" y="3192908"/>
            <a:ext cx="0" cy="565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67374" y="149142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/>
              <a:t>פלטה עם דגימות פלסמה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99159" y="3573850"/>
            <a:ext cx="127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ELISA</a:t>
            </a:r>
            <a:r>
              <a:rPr lang="he-IL" dirty="0" smtClean="0"/>
              <a:t>פלטת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29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9981</TotalTime>
  <Words>1453</Words>
  <Application>Microsoft Office PowerPoint</Application>
  <PresentationFormat>Widescreen</PresentationFormat>
  <Paragraphs>1053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שלמה בלום [Shlomo Blum]</dc:creator>
  <cp:lastModifiedBy>שלמה בלום [Shlomo Blum]</cp:lastModifiedBy>
  <cp:revision>15</cp:revision>
  <dcterms:created xsi:type="dcterms:W3CDTF">2021-08-02T12:28:12Z</dcterms:created>
  <dcterms:modified xsi:type="dcterms:W3CDTF">2021-08-09T13:28:53Z</dcterms:modified>
</cp:coreProperties>
</file>