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7" r:id="rId3"/>
    <p:sldId id="274" r:id="rId4"/>
    <p:sldId id="275" r:id="rId5"/>
    <p:sldId id="276" r:id="rId6"/>
    <p:sldId id="264" r:id="rId7"/>
    <p:sldId id="257" r:id="rId8"/>
    <p:sldId id="259" r:id="rId9"/>
    <p:sldId id="260" r:id="rId10"/>
    <p:sldId id="261" r:id="rId11"/>
    <p:sldId id="263" r:id="rId12"/>
    <p:sldId id="262" r:id="rId13"/>
    <p:sldId id="265" r:id="rId14"/>
    <p:sldId id="266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39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1834B16-9473-498D-B8D6-BF64387455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7D027A12-2C14-407A-A564-437A8169AE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F5720D83-8C64-48C1-92E1-F7E04ABCE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D4C2-974A-4246-A4D6-20F9778D2626}" type="datetimeFigureOut">
              <a:rPr lang="he-IL" smtClean="0"/>
              <a:t>כ"ה/טבת/תש"פ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CC6B60E6-F1B2-4DEB-BEFA-C0DBE8CAA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9E9AC44C-7C18-4D0F-AC23-E79B661C5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0E11C-7CED-412E-8F59-4B4443F879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20451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B003070-F587-479F-8382-C67065082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8BA94C41-71B1-43E4-B0D4-8A9733CBA3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4A328D0F-01E9-4F59-B9DC-914FC5CD2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D4C2-974A-4246-A4D6-20F9778D2626}" type="datetimeFigureOut">
              <a:rPr lang="he-IL" smtClean="0"/>
              <a:t>כ"ה/טבת/תש"פ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69D7CA65-50EF-444C-B413-E667D40AC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70CAE221-B504-466D-9F6F-130E3664E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0E11C-7CED-412E-8F59-4B4443F879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927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A3BBA275-6384-430C-A4C2-E0A4654BC2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8834B424-6F37-491E-8F56-DB99E846DF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0C6DD684-D23F-4C14-87B7-17D34F39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D4C2-974A-4246-A4D6-20F9778D2626}" type="datetimeFigureOut">
              <a:rPr lang="he-IL" smtClean="0"/>
              <a:t>כ"ה/טבת/תש"פ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02F4570E-240B-4DFE-AC72-0CF44B294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823AD31C-AE48-4EAD-8318-B3BB57991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0E11C-7CED-412E-8F59-4B4443F879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1355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02FD68E-811A-4A61-B716-3B85C99E0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66C112E1-27F3-4007-891D-B74ECFE43C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F43751DE-D2E4-4FCD-93B4-251AADDF3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D4C2-974A-4246-A4D6-20F9778D2626}" type="datetimeFigureOut">
              <a:rPr lang="he-IL" smtClean="0"/>
              <a:t>כ"ה/טבת/תש"פ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6C63D45C-6070-4A79-AA3A-CE58930D2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9FB86CDB-721B-43CA-ACE7-86284EA6B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0E11C-7CED-412E-8F59-4B4443F879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06406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CF61F2F-77F5-4AB9-AC3A-89BEAAFEE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2133CE9D-9286-44B3-B6B9-E7C0F7E01B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DCD12B59-8B0B-4434-A537-108267BA9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D4C2-974A-4246-A4D6-20F9778D2626}" type="datetimeFigureOut">
              <a:rPr lang="he-IL" smtClean="0"/>
              <a:t>כ"ה/טבת/תש"פ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DAE49406-F1BA-4862-B094-322BE7CB0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833B1A99-2C13-4554-A27E-EFBED979E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0E11C-7CED-412E-8F59-4B4443F879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37886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DDE172C-1F64-4D50-BE8B-451A37CDD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72B1D00-C78A-4E6D-8B23-CC0250B8A8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9D6F0A3E-245F-49CC-ACFA-777836A2D1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9DBE8E52-462B-40A4-8E8B-027D29ABD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D4C2-974A-4246-A4D6-20F9778D2626}" type="datetimeFigureOut">
              <a:rPr lang="he-IL" smtClean="0"/>
              <a:t>כ"ה/טבת/תש"פ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38C222BA-2FDC-470A-96DA-476438767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179A1607-7C0F-41F7-A1DA-9AF2D513F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0E11C-7CED-412E-8F59-4B4443F879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215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641DEC6-A84B-4208-ABA1-9874459D4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376E1B3F-EBEF-4FBC-A9D4-319DB9028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54B6C9BE-6F0F-471C-81E1-CCCD7C964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15707E14-A803-4140-9E66-D48002B4B2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279D351B-C265-4401-AAC6-7737A3EC13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4C060C9D-4B2F-4A6A-9A01-6A553AF98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D4C2-974A-4246-A4D6-20F9778D2626}" type="datetimeFigureOut">
              <a:rPr lang="he-IL" smtClean="0"/>
              <a:t>כ"ה/טבת/תש"פ</a:t>
            </a:fld>
            <a:endParaRPr lang="he-IL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45443EC4-5383-4D20-8B15-3D38FB15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8312EF1C-33A0-4FB3-8A12-4A9E8AC72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0E11C-7CED-412E-8F59-4B4443F879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6318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26E3827-D544-4789-8109-D5CE9F569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FF1EB8AB-0B58-4B92-9987-F2E7FC7D9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D4C2-974A-4246-A4D6-20F9778D2626}" type="datetimeFigureOut">
              <a:rPr lang="he-IL" smtClean="0"/>
              <a:t>כ"ה/טבת/תש"פ</a:t>
            </a:fld>
            <a:endParaRPr lang="he-IL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52C2739A-ABDC-4DB5-BC78-6DBAC353A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C40D0F84-90B2-49D0-9D21-63303CCFB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0E11C-7CED-412E-8F59-4B4443F879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67233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FC8D69B0-AF96-47E7-99F5-D30AC8E97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D4C2-974A-4246-A4D6-20F9778D2626}" type="datetimeFigureOut">
              <a:rPr lang="he-IL" smtClean="0"/>
              <a:t>כ"ה/טבת/תש"פ</a:t>
            </a:fld>
            <a:endParaRPr lang="he-IL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E05768C5-3928-44A4-B1E0-95415689E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9EE0C290-E0F4-4F58-B112-ADF072C74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0E11C-7CED-412E-8F59-4B4443F879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71476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1F12214-592B-46C9-A16C-0FC31347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4E81DBB-3AF8-47D3-BD77-A748604BA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EC796021-5CB2-4432-900C-4E6D94AEF6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422BF357-67F3-4C52-AD1A-14FE4C02E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D4C2-974A-4246-A4D6-20F9778D2626}" type="datetimeFigureOut">
              <a:rPr lang="he-IL" smtClean="0"/>
              <a:t>כ"ה/טבת/תש"פ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09F4F432-D83B-4349-BBAC-316A9DC2B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50E9339D-8D25-457A-9741-915F70199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0E11C-7CED-412E-8F59-4B4443F879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2500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6E4E96C-C944-4C78-A324-766D6812F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D8ABB6C9-11EC-46DE-A320-81BE7F380D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A73F2CBC-3D99-4789-872F-29D91A7F23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CA40C406-89DA-4230-809A-ABF7B38B6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D4C2-974A-4246-A4D6-20F9778D2626}" type="datetimeFigureOut">
              <a:rPr lang="he-IL" smtClean="0"/>
              <a:t>כ"ה/טבת/תש"פ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6DC43001-24EA-4ADE-9A47-197C149B9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032F84C2-32FB-42E6-B13A-F025E98A2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0E11C-7CED-412E-8F59-4B4443F879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138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1863D1E6-1507-4E3E-BFD2-071705A45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963C186F-A01E-44B6-B233-35C815F46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4E4F98DC-497D-4B7C-A80A-5A983EAE20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1D4C2-974A-4246-A4D6-20F9778D2626}" type="datetimeFigureOut">
              <a:rPr lang="he-IL" smtClean="0"/>
              <a:t>כ"ה/טבת/תש"פ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EB4E61B4-C09F-419D-9256-DD72F7597B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F658A768-D018-4EB2-8CEF-414E6CCAB4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0E11C-7CED-412E-8F59-4B4443F879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06597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B64F6CE6-FCD3-4D02-8B65-9EB325D286B4}"/>
              </a:ext>
            </a:extLst>
          </p:cNvPr>
          <p:cNvSpPr txBox="1"/>
          <p:nvPr/>
        </p:nvSpPr>
        <p:spPr>
          <a:xfrm>
            <a:off x="914401" y="444137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אפיון מערכת השאלת ספרי לימוד</a:t>
            </a:r>
          </a:p>
        </p:txBody>
      </p:sp>
    </p:spTree>
    <p:extLst>
      <p:ext uri="{BB962C8B-B14F-4D97-AF65-F5344CB8AC3E}">
        <p14:creationId xmlns:p14="http://schemas.microsoft.com/office/powerpoint/2010/main" val="2520760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58884"/>
            <a:ext cx="10515600" cy="3788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מוסדות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193177" y="943258"/>
            <a:ext cx="10293531" cy="61863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r>
              <a:rPr lang="he-IL" dirty="0"/>
              <a:t>שם בי"ס: (משיכה מפרטי מוסד)    סמל מוסד: (משיכה מפרטי מוסד)      שלב חינוך: (משיכה מפרטי מוסד)</a:t>
            </a:r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8C411083-FDA5-4707-AABB-0ED5B05C9C5B}"/>
              </a:ext>
            </a:extLst>
          </p:cNvPr>
          <p:cNvSpPr txBox="1"/>
          <p:nvPr/>
        </p:nvSpPr>
        <p:spPr>
          <a:xfrm>
            <a:off x="10157452" y="90123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פרטי מוסד</a:t>
            </a:r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7486F42A-DFB5-4BD1-AF5A-B4B618857DE4}"/>
              </a:ext>
            </a:extLst>
          </p:cNvPr>
          <p:cNvSpPr txBox="1"/>
          <p:nvPr/>
        </p:nvSpPr>
        <p:spPr>
          <a:xfrm>
            <a:off x="5760725" y="90123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דו"ח ביצוע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BA39738C-81D8-46C8-8B31-637BC03A7209}"/>
              </a:ext>
            </a:extLst>
          </p:cNvPr>
          <p:cNvSpPr txBox="1"/>
          <p:nvPr/>
        </p:nvSpPr>
        <p:spPr>
          <a:xfrm>
            <a:off x="7302140" y="90123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פעולות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50B1D90-2BEE-4C21-A80F-10C7B3D4A23D}"/>
              </a:ext>
            </a:extLst>
          </p:cNvPr>
          <p:cNvSpPr txBox="1"/>
          <p:nvPr/>
        </p:nvSpPr>
        <p:spPr>
          <a:xfrm>
            <a:off x="2315981" y="901235"/>
            <a:ext cx="1619793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פירוט תשלומים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843A2BCC-0526-4E5F-AB77-86318B3C727A}"/>
              </a:ext>
            </a:extLst>
          </p:cNvPr>
          <p:cNvSpPr txBox="1"/>
          <p:nvPr/>
        </p:nvSpPr>
        <p:spPr>
          <a:xfrm>
            <a:off x="914401" y="901235"/>
            <a:ext cx="136239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פניות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57A54681-0391-4510-96ED-C4FDEAE0F062}"/>
              </a:ext>
            </a:extLst>
          </p:cNvPr>
          <p:cNvSpPr txBox="1"/>
          <p:nvPr/>
        </p:nvSpPr>
        <p:spPr>
          <a:xfrm>
            <a:off x="8851167" y="90123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סטטוס בי"ס</a:t>
            </a:r>
          </a:p>
        </p:txBody>
      </p:sp>
      <p:graphicFrame>
        <p:nvGraphicFramePr>
          <p:cNvPr id="6" name="טבלה 6">
            <a:extLst>
              <a:ext uri="{FF2B5EF4-FFF2-40B4-BE49-F238E27FC236}">
                <a16:creationId xmlns:a16="http://schemas.microsoft.com/office/drawing/2014/main" id="{88BBB44D-2CB0-4134-AFF3-28A20ECD2B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979819"/>
              </p:ext>
            </p:extLst>
          </p:nvPr>
        </p:nvGraphicFramePr>
        <p:xfrm>
          <a:off x="195934" y="3988734"/>
          <a:ext cx="11820444" cy="17872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92283">
                  <a:extLst>
                    <a:ext uri="{9D8B030D-6E8A-4147-A177-3AD203B41FA5}">
                      <a16:colId xmlns:a16="http://schemas.microsoft.com/office/drawing/2014/main" val="2333782546"/>
                    </a:ext>
                  </a:extLst>
                </a:gridCol>
                <a:gridCol w="720638">
                  <a:extLst>
                    <a:ext uri="{9D8B030D-6E8A-4147-A177-3AD203B41FA5}">
                      <a16:colId xmlns:a16="http://schemas.microsoft.com/office/drawing/2014/main" val="534755903"/>
                    </a:ext>
                  </a:extLst>
                </a:gridCol>
                <a:gridCol w="934386">
                  <a:extLst>
                    <a:ext uri="{9D8B030D-6E8A-4147-A177-3AD203B41FA5}">
                      <a16:colId xmlns:a16="http://schemas.microsoft.com/office/drawing/2014/main" val="2076580262"/>
                    </a:ext>
                  </a:extLst>
                </a:gridCol>
                <a:gridCol w="1008444">
                  <a:extLst>
                    <a:ext uri="{9D8B030D-6E8A-4147-A177-3AD203B41FA5}">
                      <a16:colId xmlns:a16="http://schemas.microsoft.com/office/drawing/2014/main" val="2175687091"/>
                    </a:ext>
                  </a:extLst>
                </a:gridCol>
                <a:gridCol w="636298">
                  <a:extLst>
                    <a:ext uri="{9D8B030D-6E8A-4147-A177-3AD203B41FA5}">
                      <a16:colId xmlns:a16="http://schemas.microsoft.com/office/drawing/2014/main" val="3809996030"/>
                    </a:ext>
                  </a:extLst>
                </a:gridCol>
                <a:gridCol w="864884">
                  <a:extLst>
                    <a:ext uri="{9D8B030D-6E8A-4147-A177-3AD203B41FA5}">
                      <a16:colId xmlns:a16="http://schemas.microsoft.com/office/drawing/2014/main" val="654895967"/>
                    </a:ext>
                  </a:extLst>
                </a:gridCol>
                <a:gridCol w="800416">
                  <a:extLst>
                    <a:ext uri="{9D8B030D-6E8A-4147-A177-3AD203B41FA5}">
                      <a16:colId xmlns:a16="http://schemas.microsoft.com/office/drawing/2014/main" val="3945390657"/>
                    </a:ext>
                  </a:extLst>
                </a:gridCol>
                <a:gridCol w="832651">
                  <a:extLst>
                    <a:ext uri="{9D8B030D-6E8A-4147-A177-3AD203B41FA5}">
                      <a16:colId xmlns:a16="http://schemas.microsoft.com/office/drawing/2014/main" val="2179529033"/>
                    </a:ext>
                  </a:extLst>
                </a:gridCol>
                <a:gridCol w="1272365">
                  <a:extLst>
                    <a:ext uri="{9D8B030D-6E8A-4147-A177-3AD203B41FA5}">
                      <a16:colId xmlns:a16="http://schemas.microsoft.com/office/drawing/2014/main" val="3503899072"/>
                    </a:ext>
                  </a:extLst>
                </a:gridCol>
                <a:gridCol w="1312607">
                  <a:extLst>
                    <a:ext uri="{9D8B030D-6E8A-4147-A177-3AD203B41FA5}">
                      <a16:colId xmlns:a16="http://schemas.microsoft.com/office/drawing/2014/main" val="1924126625"/>
                    </a:ext>
                  </a:extLst>
                </a:gridCol>
                <a:gridCol w="1441338">
                  <a:extLst>
                    <a:ext uri="{9D8B030D-6E8A-4147-A177-3AD203B41FA5}">
                      <a16:colId xmlns:a16="http://schemas.microsoft.com/office/drawing/2014/main" val="2443008735"/>
                    </a:ext>
                  </a:extLst>
                </a:gridCol>
                <a:gridCol w="835953">
                  <a:extLst>
                    <a:ext uri="{9D8B030D-6E8A-4147-A177-3AD203B41FA5}">
                      <a16:colId xmlns:a16="http://schemas.microsoft.com/office/drawing/2014/main" val="3155797284"/>
                    </a:ext>
                  </a:extLst>
                </a:gridCol>
                <a:gridCol w="668181">
                  <a:extLst>
                    <a:ext uri="{9D8B030D-6E8A-4147-A177-3AD203B41FA5}">
                      <a16:colId xmlns:a16="http://schemas.microsoft.com/office/drawing/2014/main" val="1051129587"/>
                    </a:ext>
                  </a:extLst>
                </a:gridCol>
              </a:tblGrid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מס"ד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תאריך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סוג דיווח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סוג הוצאה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סכום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מס' חשבונית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קובץ מצורף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הערות בי"ס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נמצא תקין/לא תקין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הערות מינהלת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הגדלה/הפחתה בחשבונית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הערות מינהלת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מחק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3364"/>
                  </a:ext>
                </a:extLst>
              </a:tr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אוטומטי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חשבונית/</a:t>
                      </a:r>
                    </a:p>
                    <a:p>
                      <a:pPr algn="ctr" rtl="1"/>
                      <a:r>
                        <a:rPr lang="he-IL" sz="1500" dirty="0"/>
                        <a:t>חשבונית זיכוי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רכש/לוגיסטי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תקין/לא תקין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194808"/>
                  </a:ext>
                </a:extLst>
              </a:tr>
              <a:tr h="311876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243283"/>
                  </a:ext>
                </a:extLst>
              </a:tr>
            </a:tbl>
          </a:graphicData>
        </a:graphic>
      </p:graphicFrame>
      <p:sp>
        <p:nvSpPr>
          <p:cNvPr id="15" name="תיבת טקסט 14">
            <a:extLst>
              <a:ext uri="{FF2B5EF4-FFF2-40B4-BE49-F238E27FC236}">
                <a16:creationId xmlns:a16="http://schemas.microsoft.com/office/drawing/2014/main" id="{85D4CCC9-7BB3-440F-A586-19B4846FDB2B}"/>
              </a:ext>
            </a:extLst>
          </p:cNvPr>
          <p:cNvSpPr txBox="1"/>
          <p:nvPr/>
        </p:nvSpPr>
        <p:spPr>
          <a:xfrm>
            <a:off x="9222376" y="3520346"/>
            <a:ext cx="2794002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הוספת חשבונית</a:t>
            </a:r>
          </a:p>
        </p:txBody>
      </p:sp>
      <p:sp>
        <p:nvSpPr>
          <p:cNvPr id="16" name="תיבת טקסט 15">
            <a:extLst>
              <a:ext uri="{FF2B5EF4-FFF2-40B4-BE49-F238E27FC236}">
                <a16:creationId xmlns:a16="http://schemas.microsoft.com/office/drawing/2014/main" id="{7A8EE196-E56E-4719-8051-760B847F213C}"/>
              </a:ext>
            </a:extLst>
          </p:cNvPr>
          <p:cNvSpPr txBox="1"/>
          <p:nvPr/>
        </p:nvSpPr>
        <p:spPr>
          <a:xfrm>
            <a:off x="6707678" y="4998321"/>
            <a:ext cx="552372" cy="33855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800" dirty="0"/>
              <a:t>פתיחת קובץ</a:t>
            </a:r>
          </a:p>
        </p:txBody>
      </p:sp>
      <p:sp>
        <p:nvSpPr>
          <p:cNvPr id="17" name="תיבת טקסט 16">
            <a:extLst>
              <a:ext uri="{FF2B5EF4-FFF2-40B4-BE49-F238E27FC236}">
                <a16:creationId xmlns:a16="http://schemas.microsoft.com/office/drawing/2014/main" id="{47EF1BC9-3051-40F3-AF62-4BC9328F13F8}"/>
              </a:ext>
            </a:extLst>
          </p:cNvPr>
          <p:cNvSpPr txBox="1"/>
          <p:nvPr/>
        </p:nvSpPr>
        <p:spPr>
          <a:xfrm>
            <a:off x="244461" y="4999012"/>
            <a:ext cx="591562" cy="2154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800" dirty="0"/>
              <a:t>מחק</a:t>
            </a:r>
          </a:p>
        </p:txBody>
      </p:sp>
      <p:graphicFrame>
        <p:nvGraphicFramePr>
          <p:cNvPr id="8" name="טבלה 8">
            <a:extLst>
              <a:ext uri="{FF2B5EF4-FFF2-40B4-BE49-F238E27FC236}">
                <a16:creationId xmlns:a16="http://schemas.microsoft.com/office/drawing/2014/main" id="{AEC15EB0-70EB-4E33-9BCE-913FECBBE5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8054"/>
              </p:ext>
            </p:extLst>
          </p:nvPr>
        </p:nvGraphicFramePr>
        <p:xfrm>
          <a:off x="185778" y="1820963"/>
          <a:ext cx="11820443" cy="960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60488">
                  <a:extLst>
                    <a:ext uri="{9D8B030D-6E8A-4147-A177-3AD203B41FA5}">
                      <a16:colId xmlns:a16="http://schemas.microsoft.com/office/drawing/2014/main" val="1346230164"/>
                    </a:ext>
                  </a:extLst>
                </a:gridCol>
                <a:gridCol w="2020529">
                  <a:extLst>
                    <a:ext uri="{9D8B030D-6E8A-4147-A177-3AD203B41FA5}">
                      <a16:colId xmlns:a16="http://schemas.microsoft.com/office/drawing/2014/main" val="3017278406"/>
                    </a:ext>
                  </a:extLst>
                </a:gridCol>
                <a:gridCol w="2020529">
                  <a:extLst>
                    <a:ext uri="{9D8B030D-6E8A-4147-A177-3AD203B41FA5}">
                      <a16:colId xmlns:a16="http://schemas.microsoft.com/office/drawing/2014/main" val="2608789679"/>
                    </a:ext>
                  </a:extLst>
                </a:gridCol>
                <a:gridCol w="2097642">
                  <a:extLst>
                    <a:ext uri="{9D8B030D-6E8A-4147-A177-3AD203B41FA5}">
                      <a16:colId xmlns:a16="http://schemas.microsoft.com/office/drawing/2014/main" val="237833513"/>
                    </a:ext>
                  </a:extLst>
                </a:gridCol>
                <a:gridCol w="3021255">
                  <a:extLst>
                    <a:ext uri="{9D8B030D-6E8A-4147-A177-3AD203B41FA5}">
                      <a16:colId xmlns:a16="http://schemas.microsoft.com/office/drawing/2014/main" val="10277554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כיתות א'-ו'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כיתות ז'-ט'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/>
                        <a:t>כיתות י'-</a:t>
                      </a:r>
                      <a:r>
                        <a:rPr lang="he-IL" sz="1500" dirty="0" err="1"/>
                        <a:t>יב</a:t>
                      </a:r>
                      <a:r>
                        <a:rPr lang="he-IL" sz="1500" dirty="0"/>
                        <a:t>'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סה"כ תלמידים משתתפים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60063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מס' תלמידים משתתפים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1043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סה"כ גבייה מההורים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763175"/>
                  </a:ext>
                </a:extLst>
              </a:tr>
            </a:tbl>
          </a:graphicData>
        </a:graphic>
      </p:graphicFrame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4350B2E4-6678-4181-9B8D-8219D7AC0015}"/>
              </a:ext>
            </a:extLst>
          </p:cNvPr>
          <p:cNvSpPr txBox="1"/>
          <p:nvPr/>
        </p:nvSpPr>
        <p:spPr>
          <a:xfrm>
            <a:off x="9231712" y="6354970"/>
            <a:ext cx="2794002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הצהרת מנהל</a:t>
            </a:r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9626CC03-8017-4FDF-A65E-90245105E8B7}"/>
              </a:ext>
            </a:extLst>
          </p:cNvPr>
          <p:cNvSpPr txBox="1"/>
          <p:nvPr/>
        </p:nvSpPr>
        <p:spPr>
          <a:xfrm>
            <a:off x="6172201" y="6357602"/>
            <a:ext cx="2794002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קובץ מצורף</a:t>
            </a:r>
          </a:p>
        </p:txBody>
      </p:sp>
      <p:graphicFrame>
        <p:nvGraphicFramePr>
          <p:cNvPr id="14" name="טבלה 27">
            <a:extLst>
              <a:ext uri="{FF2B5EF4-FFF2-40B4-BE49-F238E27FC236}">
                <a16:creationId xmlns:a16="http://schemas.microsoft.com/office/drawing/2014/main" id="{D389291A-2D2E-44C3-B2F5-BA077AA729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954518"/>
              </p:ext>
            </p:extLst>
          </p:nvPr>
        </p:nvGraphicFramePr>
        <p:xfrm>
          <a:off x="221226" y="2962664"/>
          <a:ext cx="11795152" cy="34033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65901">
                  <a:extLst>
                    <a:ext uri="{9D8B030D-6E8A-4147-A177-3AD203B41FA5}">
                      <a16:colId xmlns:a16="http://schemas.microsoft.com/office/drawing/2014/main" val="3411882125"/>
                    </a:ext>
                  </a:extLst>
                </a:gridCol>
                <a:gridCol w="2020529">
                  <a:extLst>
                    <a:ext uri="{9D8B030D-6E8A-4147-A177-3AD203B41FA5}">
                      <a16:colId xmlns:a16="http://schemas.microsoft.com/office/drawing/2014/main" val="551780261"/>
                    </a:ext>
                  </a:extLst>
                </a:gridCol>
                <a:gridCol w="2005780">
                  <a:extLst>
                    <a:ext uri="{9D8B030D-6E8A-4147-A177-3AD203B41FA5}">
                      <a16:colId xmlns:a16="http://schemas.microsoft.com/office/drawing/2014/main" val="2497099712"/>
                    </a:ext>
                  </a:extLst>
                </a:gridCol>
                <a:gridCol w="2109020">
                  <a:extLst>
                    <a:ext uri="{9D8B030D-6E8A-4147-A177-3AD203B41FA5}">
                      <a16:colId xmlns:a16="http://schemas.microsoft.com/office/drawing/2014/main" val="3845870443"/>
                    </a:ext>
                  </a:extLst>
                </a:gridCol>
                <a:gridCol w="2993922">
                  <a:extLst>
                    <a:ext uri="{9D8B030D-6E8A-4147-A177-3AD203B41FA5}">
                      <a16:colId xmlns:a16="http://schemas.microsoft.com/office/drawing/2014/main" val="1388345065"/>
                    </a:ext>
                  </a:extLst>
                </a:gridCol>
              </a:tblGrid>
              <a:tr h="340335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סה"כ חוסר גבייה מההורים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817299"/>
                  </a:ext>
                </a:extLst>
              </a:tr>
            </a:tbl>
          </a:graphicData>
        </a:graphic>
      </p:graphicFrame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24B47542-088E-41ED-A7FC-855BA3C9F9D1}"/>
              </a:ext>
            </a:extLst>
          </p:cNvPr>
          <p:cNvSpPr txBox="1"/>
          <p:nvPr/>
        </p:nvSpPr>
        <p:spPr>
          <a:xfrm>
            <a:off x="3982065" y="901235"/>
            <a:ext cx="171896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סיכום דו"ח ביצוע</a:t>
            </a:r>
          </a:p>
        </p:txBody>
      </p:sp>
      <p:sp>
        <p:nvSpPr>
          <p:cNvPr id="30" name="תיבת טקסט 29">
            <a:extLst>
              <a:ext uri="{FF2B5EF4-FFF2-40B4-BE49-F238E27FC236}">
                <a16:creationId xmlns:a16="http://schemas.microsoft.com/office/drawing/2014/main" id="{1FBD0A75-0B38-49B8-B845-393E88678FE3}"/>
              </a:ext>
            </a:extLst>
          </p:cNvPr>
          <p:cNvSpPr txBox="1"/>
          <p:nvPr/>
        </p:nvSpPr>
        <p:spPr>
          <a:xfrm>
            <a:off x="9231712" y="5817138"/>
            <a:ext cx="2794002" cy="49244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300" dirty="0"/>
              <a:t>טופס הצהרת מנהל להדפסה (פורמט של קובץ מצורף)</a:t>
            </a:r>
          </a:p>
        </p:txBody>
      </p:sp>
      <p:sp>
        <p:nvSpPr>
          <p:cNvPr id="31" name="תיבת טקסט 30">
            <a:extLst>
              <a:ext uri="{FF2B5EF4-FFF2-40B4-BE49-F238E27FC236}">
                <a16:creationId xmlns:a16="http://schemas.microsoft.com/office/drawing/2014/main" id="{4024C6AC-0973-45BA-BDFC-32C6791BB756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32" name="תיבת טקסט 31">
            <a:extLst>
              <a:ext uri="{FF2B5EF4-FFF2-40B4-BE49-F238E27FC236}">
                <a16:creationId xmlns:a16="http://schemas.microsoft.com/office/drawing/2014/main" id="{1B6ABCED-F833-4B0B-8C71-21B7C69A8C56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33" name="תיבת טקסט 32">
            <a:extLst>
              <a:ext uri="{FF2B5EF4-FFF2-40B4-BE49-F238E27FC236}">
                <a16:creationId xmlns:a16="http://schemas.microsoft.com/office/drawing/2014/main" id="{AD170327-4F61-4B1E-BF19-E79FD04C5C38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34" name="תיבת טקסט 33">
            <a:extLst>
              <a:ext uri="{FF2B5EF4-FFF2-40B4-BE49-F238E27FC236}">
                <a16:creationId xmlns:a16="http://schemas.microsoft.com/office/drawing/2014/main" id="{94A5B46E-DB09-460C-B58B-8B7E2C9A9C0E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35" name="תיבת טקסט 34">
            <a:extLst>
              <a:ext uri="{FF2B5EF4-FFF2-40B4-BE49-F238E27FC236}">
                <a16:creationId xmlns:a16="http://schemas.microsoft.com/office/drawing/2014/main" id="{D4EC8F88-9687-4C1F-AF1C-2D110BD60671}"/>
              </a:ext>
            </a:extLst>
          </p:cNvPr>
          <p:cNvSpPr txBox="1"/>
          <p:nvPr/>
        </p:nvSpPr>
        <p:spPr>
          <a:xfrm>
            <a:off x="3112690" y="6354970"/>
            <a:ext cx="2794002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סיום פעילות: סימון </a:t>
            </a:r>
            <a:r>
              <a:rPr lang="en-US" dirty="0"/>
              <a:t>V</a:t>
            </a:r>
            <a:endParaRPr lang="he-IL" dirty="0"/>
          </a:p>
        </p:txBody>
      </p:sp>
      <p:sp>
        <p:nvSpPr>
          <p:cNvPr id="36" name="תיבת טקסט 35">
            <a:extLst>
              <a:ext uri="{FF2B5EF4-FFF2-40B4-BE49-F238E27FC236}">
                <a16:creationId xmlns:a16="http://schemas.microsoft.com/office/drawing/2014/main" id="{3098F916-FA83-427C-9358-0D97AE113D62}"/>
              </a:ext>
            </a:extLst>
          </p:cNvPr>
          <p:cNvSpPr txBox="1"/>
          <p:nvPr/>
        </p:nvSpPr>
        <p:spPr>
          <a:xfrm>
            <a:off x="195944" y="6168632"/>
            <a:ext cx="2861697" cy="52322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400" dirty="0">
                <a:solidFill>
                  <a:srgbClr val="FF0000"/>
                </a:solidFill>
              </a:rPr>
              <a:t>שנה"ל: ברירת מחדל השנה הנוכחית, ניתן לבחור שנים קודמות</a:t>
            </a:r>
          </a:p>
        </p:txBody>
      </p:sp>
    </p:spTree>
    <p:extLst>
      <p:ext uri="{BB962C8B-B14F-4D97-AF65-F5344CB8AC3E}">
        <p14:creationId xmlns:p14="http://schemas.microsoft.com/office/powerpoint/2010/main" val="3389694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899653" y="340900"/>
            <a:ext cx="10515600" cy="3788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מוסדות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193177" y="943258"/>
            <a:ext cx="10293531" cy="48936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r>
              <a:rPr lang="he-IL" sz="1600" dirty="0"/>
              <a:t>שם בי"ס: (משיכה מפרטי מוסד)    סמל מוסד: (משיכה מפרטי מוסד)        שלב חינוך: (משיכה מפרטי מוסד)</a:t>
            </a:r>
          </a:p>
          <a:p>
            <a:endParaRPr lang="he-IL" sz="1600" dirty="0"/>
          </a:p>
          <a:p>
            <a:r>
              <a:rPr lang="he-IL" sz="1600" dirty="0"/>
              <a:t>תאריך: אוטומטי</a:t>
            </a:r>
          </a:p>
          <a:p>
            <a:r>
              <a:rPr lang="he-IL" sz="1600" dirty="0"/>
              <a:t>סוג דיווח: חשבונית / חשבונית זיכוי</a:t>
            </a:r>
          </a:p>
          <a:p>
            <a:r>
              <a:rPr lang="he-IL" sz="1600" dirty="0"/>
              <a:t>סוג הוצאה: רכש / לוגיסטי</a:t>
            </a:r>
          </a:p>
          <a:p>
            <a:r>
              <a:rPr lang="he-IL" sz="1600" dirty="0"/>
              <a:t>סכום:</a:t>
            </a:r>
          </a:p>
          <a:p>
            <a:r>
              <a:rPr lang="he-IL" sz="1600" dirty="0"/>
              <a:t>מס' חשבונית:</a:t>
            </a:r>
          </a:p>
          <a:p>
            <a:r>
              <a:rPr lang="he-IL" sz="1600" dirty="0"/>
              <a:t>קובץ מצורף: (אופציה להוספת קובץ מהמחשב)</a:t>
            </a:r>
          </a:p>
          <a:p>
            <a:r>
              <a:rPr lang="he-IL" sz="1600" dirty="0"/>
              <a:t>הערות בי"ס:</a:t>
            </a:r>
          </a:p>
          <a:p>
            <a:endParaRPr lang="he-IL" sz="1600" dirty="0"/>
          </a:p>
          <a:p>
            <a:r>
              <a:rPr lang="he-IL" sz="1600" dirty="0"/>
              <a:t>סטטוס דיווח: תקין / לא תקין</a:t>
            </a:r>
          </a:p>
          <a:p>
            <a:r>
              <a:rPr lang="he-IL" sz="1600" dirty="0"/>
              <a:t>הערות המינהלת:</a:t>
            </a:r>
          </a:p>
          <a:p>
            <a:endParaRPr lang="he-IL" sz="1600" dirty="0"/>
          </a:p>
          <a:p>
            <a:r>
              <a:rPr lang="he-IL" sz="1600" dirty="0"/>
              <a:t>הגדלה/הפחתה בחשבונית: (חישוב סה"כ הפחתות/הגדלות)</a:t>
            </a:r>
          </a:p>
          <a:p>
            <a:r>
              <a:rPr lang="he-IL" sz="1600" dirty="0"/>
              <a:t>הערות המינהלת:</a:t>
            </a:r>
          </a:p>
          <a:p>
            <a:endParaRPr lang="he-IL" dirty="0"/>
          </a:p>
          <a:p>
            <a:endParaRPr lang="he-IL" dirty="0"/>
          </a:p>
        </p:txBody>
      </p:sp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8C411083-FDA5-4707-AABB-0ED5B05C9C5B}"/>
              </a:ext>
            </a:extLst>
          </p:cNvPr>
          <p:cNvSpPr txBox="1"/>
          <p:nvPr/>
        </p:nvSpPr>
        <p:spPr>
          <a:xfrm>
            <a:off x="10157452" y="783251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פרטי מוסד</a:t>
            </a:r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7486F42A-DFB5-4BD1-AF5A-B4B618857DE4}"/>
              </a:ext>
            </a:extLst>
          </p:cNvPr>
          <p:cNvSpPr txBox="1"/>
          <p:nvPr/>
        </p:nvSpPr>
        <p:spPr>
          <a:xfrm>
            <a:off x="5760725" y="783251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דו"ח ביצוע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BA39738C-81D8-46C8-8B31-637BC03A7209}"/>
              </a:ext>
            </a:extLst>
          </p:cNvPr>
          <p:cNvSpPr txBox="1"/>
          <p:nvPr/>
        </p:nvSpPr>
        <p:spPr>
          <a:xfrm>
            <a:off x="7302140" y="783251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פעולות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50B1D90-2BEE-4C21-A80F-10C7B3D4A23D}"/>
              </a:ext>
            </a:extLst>
          </p:cNvPr>
          <p:cNvSpPr txBox="1"/>
          <p:nvPr/>
        </p:nvSpPr>
        <p:spPr>
          <a:xfrm>
            <a:off x="2315981" y="783251"/>
            <a:ext cx="1619793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פירוט תשלומים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843A2BCC-0526-4E5F-AB77-86318B3C727A}"/>
              </a:ext>
            </a:extLst>
          </p:cNvPr>
          <p:cNvSpPr txBox="1"/>
          <p:nvPr/>
        </p:nvSpPr>
        <p:spPr>
          <a:xfrm>
            <a:off x="914401" y="783251"/>
            <a:ext cx="136239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פניות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57A54681-0391-4510-96ED-C4FDEAE0F062}"/>
              </a:ext>
            </a:extLst>
          </p:cNvPr>
          <p:cNvSpPr txBox="1"/>
          <p:nvPr/>
        </p:nvSpPr>
        <p:spPr>
          <a:xfrm>
            <a:off x="8851167" y="783251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סטטוס בי"ס</a:t>
            </a:r>
          </a:p>
        </p:txBody>
      </p:sp>
      <p:sp>
        <p:nvSpPr>
          <p:cNvPr id="15" name="תיבת טקסט 14">
            <a:extLst>
              <a:ext uri="{FF2B5EF4-FFF2-40B4-BE49-F238E27FC236}">
                <a16:creationId xmlns:a16="http://schemas.microsoft.com/office/drawing/2014/main" id="{85D4CCC9-7BB3-440F-A586-19B4846FDB2B}"/>
              </a:ext>
            </a:extLst>
          </p:cNvPr>
          <p:cNvSpPr txBox="1"/>
          <p:nvPr/>
        </p:nvSpPr>
        <p:spPr>
          <a:xfrm>
            <a:off x="8626661" y="1216111"/>
            <a:ext cx="2794002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הוספת חשבונית</a:t>
            </a:r>
          </a:p>
        </p:txBody>
      </p:sp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24B47542-088E-41ED-A7FC-855BA3C9F9D1}"/>
              </a:ext>
            </a:extLst>
          </p:cNvPr>
          <p:cNvSpPr txBox="1"/>
          <p:nvPr/>
        </p:nvSpPr>
        <p:spPr>
          <a:xfrm>
            <a:off x="3982065" y="783251"/>
            <a:ext cx="171896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סיכום דו"ח ביצוע</a:t>
            </a:r>
          </a:p>
        </p:txBody>
      </p:sp>
      <p:graphicFrame>
        <p:nvGraphicFramePr>
          <p:cNvPr id="2" name="טבלה 2">
            <a:extLst>
              <a:ext uri="{FF2B5EF4-FFF2-40B4-BE49-F238E27FC236}">
                <a16:creationId xmlns:a16="http://schemas.microsoft.com/office/drawing/2014/main" id="{EAD94290-9394-45AD-9E0F-B8B70DA532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590184"/>
              </p:ext>
            </p:extLst>
          </p:nvPr>
        </p:nvGraphicFramePr>
        <p:xfrm>
          <a:off x="3287254" y="5268142"/>
          <a:ext cx="8127999" cy="960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17453444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585357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219563137"/>
                    </a:ext>
                  </a:extLst>
                </a:gridCol>
              </a:tblGrid>
              <a:tr h="264099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סכום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הפחתה / הגדלה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הערות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8858704"/>
                  </a:ext>
                </a:extLst>
              </a:tr>
              <a:tr h="264099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סכום חופשי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הפחתה/הגדלה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מלל חופשי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609176"/>
                  </a:ext>
                </a:extLst>
              </a:tr>
              <a:tr h="264099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063799"/>
                  </a:ext>
                </a:extLst>
              </a:tr>
            </a:tbl>
          </a:graphicData>
        </a:graphic>
      </p:graphicFrame>
      <p:graphicFrame>
        <p:nvGraphicFramePr>
          <p:cNvPr id="7" name="טבלה 6">
            <a:extLst>
              <a:ext uri="{FF2B5EF4-FFF2-40B4-BE49-F238E27FC236}">
                <a16:creationId xmlns:a16="http://schemas.microsoft.com/office/drawing/2014/main" id="{0C15D522-3E5F-49A4-80E9-762CC7CAB5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716739"/>
              </p:ext>
            </p:extLst>
          </p:nvPr>
        </p:nvGraphicFramePr>
        <p:xfrm>
          <a:off x="5996587" y="6399116"/>
          <a:ext cx="5418666" cy="370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50612425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789157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סה"כ הפחתות/הגדלות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176607"/>
                  </a:ext>
                </a:extLst>
              </a:tr>
            </a:tbl>
          </a:graphicData>
        </a:graphic>
      </p:graphicFrame>
      <p:sp>
        <p:nvSpPr>
          <p:cNvPr id="32" name="תיבת טקסט 31">
            <a:extLst>
              <a:ext uri="{FF2B5EF4-FFF2-40B4-BE49-F238E27FC236}">
                <a16:creationId xmlns:a16="http://schemas.microsoft.com/office/drawing/2014/main" id="{816E8632-6E58-4143-A298-30A80355164F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33" name="תיבת טקסט 32">
            <a:extLst>
              <a:ext uri="{FF2B5EF4-FFF2-40B4-BE49-F238E27FC236}">
                <a16:creationId xmlns:a16="http://schemas.microsoft.com/office/drawing/2014/main" id="{B8E19BE0-3FE9-4FD8-8004-151D6EC66A9E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34" name="תיבת טקסט 33">
            <a:extLst>
              <a:ext uri="{FF2B5EF4-FFF2-40B4-BE49-F238E27FC236}">
                <a16:creationId xmlns:a16="http://schemas.microsoft.com/office/drawing/2014/main" id="{F76C2377-8BDD-4753-B000-F60B7C50E334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35" name="תיבת טקסט 34">
            <a:extLst>
              <a:ext uri="{FF2B5EF4-FFF2-40B4-BE49-F238E27FC236}">
                <a16:creationId xmlns:a16="http://schemas.microsoft.com/office/drawing/2014/main" id="{F15E463B-2445-460C-85A5-3D9EBF3B947F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</p:spTree>
    <p:extLst>
      <p:ext uri="{BB962C8B-B14F-4D97-AF65-F5344CB8AC3E}">
        <p14:creationId xmlns:p14="http://schemas.microsoft.com/office/powerpoint/2010/main" val="497584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4"/>
            <a:ext cx="10515600" cy="3788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מוסדות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193177" y="928508"/>
            <a:ext cx="10293531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r>
              <a:rPr lang="he-IL" dirty="0"/>
              <a:t>שם בי"ס: (משיכה מפרטי מוסד)    סמל מוסד: (משיכה מפרטי מוסד)        שלב חינוך: (משיכה מפרטי מוסד)</a:t>
            </a:r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8C411083-FDA5-4707-AABB-0ED5B05C9C5B}"/>
              </a:ext>
            </a:extLst>
          </p:cNvPr>
          <p:cNvSpPr txBox="1"/>
          <p:nvPr/>
        </p:nvSpPr>
        <p:spPr>
          <a:xfrm>
            <a:off x="10157452" y="88648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פרטי מוסד</a:t>
            </a:r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7486F42A-DFB5-4BD1-AF5A-B4B618857DE4}"/>
              </a:ext>
            </a:extLst>
          </p:cNvPr>
          <p:cNvSpPr txBox="1"/>
          <p:nvPr/>
        </p:nvSpPr>
        <p:spPr>
          <a:xfrm>
            <a:off x="5760725" y="88648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ביצוע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BA39738C-81D8-46C8-8B31-637BC03A7209}"/>
              </a:ext>
            </a:extLst>
          </p:cNvPr>
          <p:cNvSpPr txBox="1"/>
          <p:nvPr/>
        </p:nvSpPr>
        <p:spPr>
          <a:xfrm>
            <a:off x="7302140" y="88648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פעולות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50B1D90-2BEE-4C21-A80F-10C7B3D4A23D}"/>
              </a:ext>
            </a:extLst>
          </p:cNvPr>
          <p:cNvSpPr txBox="1"/>
          <p:nvPr/>
        </p:nvSpPr>
        <p:spPr>
          <a:xfrm>
            <a:off x="2315981" y="886485"/>
            <a:ext cx="1619793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פירוט תשלומים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843A2BCC-0526-4E5F-AB77-86318B3C727A}"/>
              </a:ext>
            </a:extLst>
          </p:cNvPr>
          <p:cNvSpPr txBox="1"/>
          <p:nvPr/>
        </p:nvSpPr>
        <p:spPr>
          <a:xfrm>
            <a:off x="914401" y="886485"/>
            <a:ext cx="136239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פניות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57A54681-0391-4510-96ED-C4FDEAE0F062}"/>
              </a:ext>
            </a:extLst>
          </p:cNvPr>
          <p:cNvSpPr txBox="1"/>
          <p:nvPr/>
        </p:nvSpPr>
        <p:spPr>
          <a:xfrm>
            <a:off x="8851167" y="88648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סטטוס בי"ס</a:t>
            </a:r>
          </a:p>
        </p:txBody>
      </p:sp>
      <p:graphicFrame>
        <p:nvGraphicFramePr>
          <p:cNvPr id="8" name="טבלה 8">
            <a:extLst>
              <a:ext uri="{FF2B5EF4-FFF2-40B4-BE49-F238E27FC236}">
                <a16:creationId xmlns:a16="http://schemas.microsoft.com/office/drawing/2014/main" id="{AEC15EB0-70EB-4E33-9BCE-913FECBBE5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355974"/>
              </p:ext>
            </p:extLst>
          </p:nvPr>
        </p:nvGraphicFramePr>
        <p:xfrm>
          <a:off x="2846266" y="2455147"/>
          <a:ext cx="9159955" cy="6400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20529">
                  <a:extLst>
                    <a:ext uri="{9D8B030D-6E8A-4147-A177-3AD203B41FA5}">
                      <a16:colId xmlns:a16="http://schemas.microsoft.com/office/drawing/2014/main" val="3017278406"/>
                    </a:ext>
                  </a:extLst>
                </a:gridCol>
                <a:gridCol w="2020529">
                  <a:extLst>
                    <a:ext uri="{9D8B030D-6E8A-4147-A177-3AD203B41FA5}">
                      <a16:colId xmlns:a16="http://schemas.microsoft.com/office/drawing/2014/main" val="2608789679"/>
                    </a:ext>
                  </a:extLst>
                </a:gridCol>
                <a:gridCol w="2097642">
                  <a:extLst>
                    <a:ext uri="{9D8B030D-6E8A-4147-A177-3AD203B41FA5}">
                      <a16:colId xmlns:a16="http://schemas.microsoft.com/office/drawing/2014/main" val="237833513"/>
                    </a:ext>
                  </a:extLst>
                </a:gridCol>
                <a:gridCol w="3021255">
                  <a:extLst>
                    <a:ext uri="{9D8B030D-6E8A-4147-A177-3AD203B41FA5}">
                      <a16:colId xmlns:a16="http://schemas.microsoft.com/office/drawing/2014/main" val="10277554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הוצאות רכש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הוצאות לוגיסטיות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/>
                        <a:t>גבייה מההורים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סה"כ מאזן פנימי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60063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104392"/>
                  </a:ext>
                </a:extLst>
              </a:tr>
            </a:tbl>
          </a:graphicData>
        </a:graphic>
      </p:graphicFrame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24B47542-088E-41ED-A7FC-855BA3C9F9D1}"/>
              </a:ext>
            </a:extLst>
          </p:cNvPr>
          <p:cNvSpPr txBox="1"/>
          <p:nvPr/>
        </p:nvSpPr>
        <p:spPr>
          <a:xfrm>
            <a:off x="3982065" y="886485"/>
            <a:ext cx="171896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סיכום דו"ח ביצוע</a:t>
            </a:r>
          </a:p>
        </p:txBody>
      </p:sp>
      <p:graphicFrame>
        <p:nvGraphicFramePr>
          <p:cNvPr id="2" name="טבלה 2">
            <a:extLst>
              <a:ext uri="{FF2B5EF4-FFF2-40B4-BE49-F238E27FC236}">
                <a16:creationId xmlns:a16="http://schemas.microsoft.com/office/drawing/2014/main" id="{E3D6FB2B-4FBD-41C1-B6BD-4B8808412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162932"/>
              </p:ext>
            </p:extLst>
          </p:nvPr>
        </p:nvGraphicFramePr>
        <p:xfrm>
          <a:off x="3878221" y="3379860"/>
          <a:ext cx="8128000" cy="2225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43556714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792402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השפעות על המאזן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סכום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51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he-IL" sz="1500" dirty="0"/>
                        <a:t>יתרות משנים קודמות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797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חריגה מהתקרה הלוגיסטית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7096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חוסר בגבייה מההורים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4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הפחתת הוצאות בחשבוניות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21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הגדלת הוצאות בחשבוניות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142004"/>
                  </a:ext>
                </a:extLst>
              </a:tr>
            </a:tbl>
          </a:graphicData>
        </a:graphic>
      </p:graphicFrame>
      <p:graphicFrame>
        <p:nvGraphicFramePr>
          <p:cNvPr id="7" name="טבלה 6">
            <a:extLst>
              <a:ext uri="{FF2B5EF4-FFF2-40B4-BE49-F238E27FC236}">
                <a16:creationId xmlns:a16="http://schemas.microsoft.com/office/drawing/2014/main" id="{8772EB32-00B1-4875-8DA8-D580CE919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561014"/>
              </p:ext>
            </p:extLst>
          </p:nvPr>
        </p:nvGraphicFramePr>
        <p:xfrm>
          <a:off x="3878221" y="5845289"/>
          <a:ext cx="8128000" cy="370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69225471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1002891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מאזן סופי לחישוב הזכאות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חישוב מערכת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464905"/>
                  </a:ext>
                </a:extLst>
              </a:tr>
            </a:tbl>
          </a:graphicData>
        </a:graphic>
      </p:graphicFrame>
      <p:sp>
        <p:nvSpPr>
          <p:cNvPr id="30" name="תיבת טקסט 29">
            <a:extLst>
              <a:ext uri="{FF2B5EF4-FFF2-40B4-BE49-F238E27FC236}">
                <a16:creationId xmlns:a16="http://schemas.microsoft.com/office/drawing/2014/main" id="{E3F819A5-2B61-482E-AFB0-68D910632F2D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31" name="תיבת טקסט 30">
            <a:extLst>
              <a:ext uri="{FF2B5EF4-FFF2-40B4-BE49-F238E27FC236}">
                <a16:creationId xmlns:a16="http://schemas.microsoft.com/office/drawing/2014/main" id="{3B0214C1-6E20-4EE4-B2E3-3319B8CB3CA2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32" name="תיבת טקסט 31">
            <a:extLst>
              <a:ext uri="{FF2B5EF4-FFF2-40B4-BE49-F238E27FC236}">
                <a16:creationId xmlns:a16="http://schemas.microsoft.com/office/drawing/2014/main" id="{E71D8FF2-71FB-42C0-B4F6-FA7BF3F6CC3D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33" name="תיבת טקסט 32">
            <a:extLst>
              <a:ext uri="{FF2B5EF4-FFF2-40B4-BE49-F238E27FC236}">
                <a16:creationId xmlns:a16="http://schemas.microsoft.com/office/drawing/2014/main" id="{5DF86D3D-B76C-45A2-B3A8-771F2DAE532A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34" name="תיבת טקסט 33">
            <a:extLst>
              <a:ext uri="{FF2B5EF4-FFF2-40B4-BE49-F238E27FC236}">
                <a16:creationId xmlns:a16="http://schemas.microsoft.com/office/drawing/2014/main" id="{8105BD11-C97A-45E3-B593-CD1590031F86}"/>
              </a:ext>
            </a:extLst>
          </p:cNvPr>
          <p:cNvSpPr txBox="1"/>
          <p:nvPr/>
        </p:nvSpPr>
        <p:spPr>
          <a:xfrm>
            <a:off x="9212219" y="1943499"/>
            <a:ext cx="2794002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סיום פעילות</a:t>
            </a:r>
            <a:r>
              <a:rPr lang="he-IL" dirty="0">
                <a:solidFill>
                  <a:schemeClr val="accent2"/>
                </a:solidFill>
              </a:rPr>
              <a:t>: משיכת נתון</a:t>
            </a:r>
          </a:p>
        </p:txBody>
      </p:sp>
      <p:sp>
        <p:nvSpPr>
          <p:cNvPr id="35" name="תיבת טקסט 34">
            <a:extLst>
              <a:ext uri="{FF2B5EF4-FFF2-40B4-BE49-F238E27FC236}">
                <a16:creationId xmlns:a16="http://schemas.microsoft.com/office/drawing/2014/main" id="{B3D541FC-83E1-4915-8575-F884219B117A}"/>
              </a:ext>
            </a:extLst>
          </p:cNvPr>
          <p:cNvSpPr txBox="1"/>
          <p:nvPr/>
        </p:nvSpPr>
        <p:spPr>
          <a:xfrm>
            <a:off x="195944" y="6168632"/>
            <a:ext cx="3069771" cy="52322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400" dirty="0">
                <a:solidFill>
                  <a:srgbClr val="FF0000"/>
                </a:solidFill>
              </a:rPr>
              <a:t>שנה"ל: ברירת מחדל השנה הנוכחית, ניתן לבחור שנים קודמות</a:t>
            </a:r>
          </a:p>
        </p:txBody>
      </p:sp>
    </p:spTree>
    <p:extLst>
      <p:ext uri="{BB962C8B-B14F-4D97-AF65-F5344CB8AC3E}">
        <p14:creationId xmlns:p14="http://schemas.microsoft.com/office/powerpoint/2010/main" val="1989369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4"/>
            <a:ext cx="10515600" cy="3788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מוסדות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193177" y="928508"/>
            <a:ext cx="10293531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r>
              <a:rPr lang="he-IL" dirty="0"/>
              <a:t>שם בי"ס: (משיכה מפרטי מוסד)    סמל מוסד: (משיכה מפרטי מוסד)        שלב חינוך: (משיכה מפרטי מוסד)</a:t>
            </a:r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8C411083-FDA5-4707-AABB-0ED5B05C9C5B}"/>
              </a:ext>
            </a:extLst>
          </p:cNvPr>
          <p:cNvSpPr txBox="1"/>
          <p:nvPr/>
        </p:nvSpPr>
        <p:spPr>
          <a:xfrm>
            <a:off x="10157452" y="88648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פרטי מוסד</a:t>
            </a:r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7486F42A-DFB5-4BD1-AF5A-B4B618857DE4}"/>
              </a:ext>
            </a:extLst>
          </p:cNvPr>
          <p:cNvSpPr txBox="1"/>
          <p:nvPr/>
        </p:nvSpPr>
        <p:spPr>
          <a:xfrm>
            <a:off x="5760725" y="88648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ביצוע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BA39738C-81D8-46C8-8B31-637BC03A7209}"/>
              </a:ext>
            </a:extLst>
          </p:cNvPr>
          <p:cNvSpPr txBox="1"/>
          <p:nvPr/>
        </p:nvSpPr>
        <p:spPr>
          <a:xfrm>
            <a:off x="7302140" y="88648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פעולות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50B1D90-2BEE-4C21-A80F-10C7B3D4A23D}"/>
              </a:ext>
            </a:extLst>
          </p:cNvPr>
          <p:cNvSpPr txBox="1"/>
          <p:nvPr/>
        </p:nvSpPr>
        <p:spPr>
          <a:xfrm>
            <a:off x="2315981" y="886485"/>
            <a:ext cx="1619793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פירוט תשלומים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843A2BCC-0526-4E5F-AB77-86318B3C727A}"/>
              </a:ext>
            </a:extLst>
          </p:cNvPr>
          <p:cNvSpPr txBox="1"/>
          <p:nvPr/>
        </p:nvSpPr>
        <p:spPr>
          <a:xfrm>
            <a:off x="914401" y="886485"/>
            <a:ext cx="136239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פניות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57A54681-0391-4510-96ED-C4FDEAE0F062}"/>
              </a:ext>
            </a:extLst>
          </p:cNvPr>
          <p:cNvSpPr txBox="1"/>
          <p:nvPr/>
        </p:nvSpPr>
        <p:spPr>
          <a:xfrm>
            <a:off x="8851167" y="88648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סטטוס בי"ס</a:t>
            </a:r>
          </a:p>
        </p:txBody>
      </p:sp>
      <p:graphicFrame>
        <p:nvGraphicFramePr>
          <p:cNvPr id="8" name="טבלה 8">
            <a:extLst>
              <a:ext uri="{FF2B5EF4-FFF2-40B4-BE49-F238E27FC236}">
                <a16:creationId xmlns:a16="http://schemas.microsoft.com/office/drawing/2014/main" id="{AEC15EB0-70EB-4E33-9BCE-913FECBBE5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773621"/>
              </p:ext>
            </p:extLst>
          </p:nvPr>
        </p:nvGraphicFramePr>
        <p:xfrm>
          <a:off x="2260708" y="1850457"/>
          <a:ext cx="9159955" cy="960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20529">
                  <a:extLst>
                    <a:ext uri="{9D8B030D-6E8A-4147-A177-3AD203B41FA5}">
                      <a16:colId xmlns:a16="http://schemas.microsoft.com/office/drawing/2014/main" val="3017278406"/>
                    </a:ext>
                  </a:extLst>
                </a:gridCol>
                <a:gridCol w="2020529">
                  <a:extLst>
                    <a:ext uri="{9D8B030D-6E8A-4147-A177-3AD203B41FA5}">
                      <a16:colId xmlns:a16="http://schemas.microsoft.com/office/drawing/2014/main" val="2608789679"/>
                    </a:ext>
                  </a:extLst>
                </a:gridCol>
                <a:gridCol w="2097642">
                  <a:extLst>
                    <a:ext uri="{9D8B030D-6E8A-4147-A177-3AD203B41FA5}">
                      <a16:colId xmlns:a16="http://schemas.microsoft.com/office/drawing/2014/main" val="237833513"/>
                    </a:ext>
                  </a:extLst>
                </a:gridCol>
                <a:gridCol w="3021255">
                  <a:extLst>
                    <a:ext uri="{9D8B030D-6E8A-4147-A177-3AD203B41FA5}">
                      <a16:colId xmlns:a16="http://schemas.microsoft.com/office/drawing/2014/main" val="10277554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שנה"ל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סה"כ תקציב שאושר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60063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נתון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נתון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1043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0026971"/>
                  </a:ext>
                </a:extLst>
              </a:tr>
            </a:tbl>
          </a:graphicData>
        </a:graphic>
      </p:graphicFrame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24B47542-088E-41ED-A7FC-855BA3C9F9D1}"/>
              </a:ext>
            </a:extLst>
          </p:cNvPr>
          <p:cNvSpPr txBox="1"/>
          <p:nvPr/>
        </p:nvSpPr>
        <p:spPr>
          <a:xfrm>
            <a:off x="3982065" y="886485"/>
            <a:ext cx="171896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סיכום דו"ח ביצוע</a:t>
            </a:r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57D9E209-EB94-4708-B286-53F08EF77DA2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15" name="תיבת טקסט 14">
            <a:extLst>
              <a:ext uri="{FF2B5EF4-FFF2-40B4-BE49-F238E27FC236}">
                <a16:creationId xmlns:a16="http://schemas.microsoft.com/office/drawing/2014/main" id="{A9BF582C-C4D9-4EA3-8D96-8838038F4A05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16" name="תיבת טקסט 15">
            <a:extLst>
              <a:ext uri="{FF2B5EF4-FFF2-40B4-BE49-F238E27FC236}">
                <a16:creationId xmlns:a16="http://schemas.microsoft.com/office/drawing/2014/main" id="{055AEE3C-93E6-49D2-9F8C-497B6B66C3A5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17" name="תיבת טקסט 16">
            <a:extLst>
              <a:ext uri="{FF2B5EF4-FFF2-40B4-BE49-F238E27FC236}">
                <a16:creationId xmlns:a16="http://schemas.microsoft.com/office/drawing/2014/main" id="{A046ABA5-702C-4EFF-97B7-9865B8C1512D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</p:spTree>
    <p:extLst>
      <p:ext uri="{BB962C8B-B14F-4D97-AF65-F5344CB8AC3E}">
        <p14:creationId xmlns:p14="http://schemas.microsoft.com/office/powerpoint/2010/main" val="3874500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4"/>
            <a:ext cx="10515600" cy="3788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מוסדות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193177" y="928508"/>
            <a:ext cx="10293531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r>
              <a:rPr lang="he-IL" dirty="0"/>
              <a:t>שם בי"ס: (משיכה מפרטי מוסד)    סמל מוסד: (משיכה מפרטי מוסד)        שלב חינוך: (משיכה מפרטי מוסד)</a:t>
            </a:r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8C411083-FDA5-4707-AABB-0ED5B05C9C5B}"/>
              </a:ext>
            </a:extLst>
          </p:cNvPr>
          <p:cNvSpPr txBox="1"/>
          <p:nvPr/>
        </p:nvSpPr>
        <p:spPr>
          <a:xfrm>
            <a:off x="10157452" y="88648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פרטי מוסד</a:t>
            </a:r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7486F42A-DFB5-4BD1-AF5A-B4B618857DE4}"/>
              </a:ext>
            </a:extLst>
          </p:cNvPr>
          <p:cNvSpPr txBox="1"/>
          <p:nvPr/>
        </p:nvSpPr>
        <p:spPr>
          <a:xfrm>
            <a:off x="5760725" y="88648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ביצוע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BA39738C-81D8-46C8-8B31-637BC03A7209}"/>
              </a:ext>
            </a:extLst>
          </p:cNvPr>
          <p:cNvSpPr txBox="1"/>
          <p:nvPr/>
        </p:nvSpPr>
        <p:spPr>
          <a:xfrm>
            <a:off x="7302140" y="88648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פעולות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50B1D90-2BEE-4C21-A80F-10C7B3D4A23D}"/>
              </a:ext>
            </a:extLst>
          </p:cNvPr>
          <p:cNvSpPr txBox="1"/>
          <p:nvPr/>
        </p:nvSpPr>
        <p:spPr>
          <a:xfrm>
            <a:off x="2315981" y="886485"/>
            <a:ext cx="1619793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פירוט תשלומים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843A2BCC-0526-4E5F-AB77-86318B3C727A}"/>
              </a:ext>
            </a:extLst>
          </p:cNvPr>
          <p:cNvSpPr txBox="1"/>
          <p:nvPr/>
        </p:nvSpPr>
        <p:spPr>
          <a:xfrm>
            <a:off x="914401" y="886485"/>
            <a:ext cx="136239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פניות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57A54681-0391-4510-96ED-C4FDEAE0F062}"/>
              </a:ext>
            </a:extLst>
          </p:cNvPr>
          <p:cNvSpPr txBox="1"/>
          <p:nvPr/>
        </p:nvSpPr>
        <p:spPr>
          <a:xfrm>
            <a:off x="8851167" y="88648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סטטוס בי"ס</a:t>
            </a:r>
          </a:p>
        </p:txBody>
      </p:sp>
      <p:graphicFrame>
        <p:nvGraphicFramePr>
          <p:cNvPr id="8" name="טבלה 8">
            <a:extLst>
              <a:ext uri="{FF2B5EF4-FFF2-40B4-BE49-F238E27FC236}">
                <a16:creationId xmlns:a16="http://schemas.microsoft.com/office/drawing/2014/main" id="{AEC15EB0-70EB-4E33-9BCE-913FECBBE5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247532"/>
              </p:ext>
            </p:extLst>
          </p:nvPr>
        </p:nvGraphicFramePr>
        <p:xfrm>
          <a:off x="2260709" y="1850457"/>
          <a:ext cx="9159954" cy="960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55380">
                  <a:extLst>
                    <a:ext uri="{9D8B030D-6E8A-4147-A177-3AD203B41FA5}">
                      <a16:colId xmlns:a16="http://schemas.microsoft.com/office/drawing/2014/main" val="3017278406"/>
                    </a:ext>
                  </a:extLst>
                </a:gridCol>
                <a:gridCol w="1655380">
                  <a:extLst>
                    <a:ext uri="{9D8B030D-6E8A-4147-A177-3AD203B41FA5}">
                      <a16:colId xmlns:a16="http://schemas.microsoft.com/office/drawing/2014/main" val="2608789679"/>
                    </a:ext>
                  </a:extLst>
                </a:gridCol>
                <a:gridCol w="1655380">
                  <a:extLst>
                    <a:ext uri="{9D8B030D-6E8A-4147-A177-3AD203B41FA5}">
                      <a16:colId xmlns:a16="http://schemas.microsoft.com/office/drawing/2014/main" val="4267146987"/>
                    </a:ext>
                  </a:extLst>
                </a:gridCol>
                <a:gridCol w="1718558">
                  <a:extLst>
                    <a:ext uri="{9D8B030D-6E8A-4147-A177-3AD203B41FA5}">
                      <a16:colId xmlns:a16="http://schemas.microsoft.com/office/drawing/2014/main" val="237833513"/>
                    </a:ext>
                  </a:extLst>
                </a:gridCol>
                <a:gridCol w="2475256">
                  <a:extLst>
                    <a:ext uri="{9D8B030D-6E8A-4147-A177-3AD203B41FA5}">
                      <a16:colId xmlns:a16="http://schemas.microsoft.com/office/drawing/2014/main" val="10277554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תאריך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נושא הפנייה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הפונה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/>
                        <a:t>סטטוס פנייה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מטפל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60063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נתון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1043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>
                          <a:solidFill>
                            <a:schemeClr val="accent2"/>
                          </a:solidFill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153957"/>
                  </a:ext>
                </a:extLst>
              </a:tr>
            </a:tbl>
          </a:graphicData>
        </a:graphic>
      </p:graphicFrame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24B47542-088E-41ED-A7FC-855BA3C9F9D1}"/>
              </a:ext>
            </a:extLst>
          </p:cNvPr>
          <p:cNvSpPr txBox="1"/>
          <p:nvPr/>
        </p:nvSpPr>
        <p:spPr>
          <a:xfrm>
            <a:off x="3982065" y="886485"/>
            <a:ext cx="171896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סיכום דו"ח ביצוע</a:t>
            </a:r>
          </a:p>
        </p:txBody>
      </p:sp>
      <p:sp>
        <p:nvSpPr>
          <p:cNvPr id="12" name="תיבת טקסט 11">
            <a:extLst>
              <a:ext uri="{FF2B5EF4-FFF2-40B4-BE49-F238E27FC236}">
                <a16:creationId xmlns:a16="http://schemas.microsoft.com/office/drawing/2014/main" id="{B559C398-AAA4-41BE-B85F-A639D854B67F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13" name="תיבת טקסט 12">
            <a:extLst>
              <a:ext uri="{FF2B5EF4-FFF2-40B4-BE49-F238E27FC236}">
                <a16:creationId xmlns:a16="http://schemas.microsoft.com/office/drawing/2014/main" id="{5163A721-E49E-4789-B873-E0648937A9CD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ECC78060-CBD6-41A3-9101-D252EF31B6C6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15" name="תיבת טקסט 14">
            <a:extLst>
              <a:ext uri="{FF2B5EF4-FFF2-40B4-BE49-F238E27FC236}">
                <a16:creationId xmlns:a16="http://schemas.microsoft.com/office/drawing/2014/main" id="{AD72D964-CC19-4F10-AED8-ED525C94657C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16" name="תיבת טקסט 15">
            <a:extLst>
              <a:ext uri="{FF2B5EF4-FFF2-40B4-BE49-F238E27FC236}">
                <a16:creationId xmlns:a16="http://schemas.microsoft.com/office/drawing/2014/main" id="{BAAFB390-1047-4FD5-9B38-1BF5594D1F4E}"/>
              </a:ext>
            </a:extLst>
          </p:cNvPr>
          <p:cNvSpPr txBox="1"/>
          <p:nvPr/>
        </p:nvSpPr>
        <p:spPr>
          <a:xfrm>
            <a:off x="8350892" y="6413863"/>
            <a:ext cx="306977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שליחת מייל למוסד</a:t>
            </a:r>
          </a:p>
        </p:txBody>
      </p:sp>
    </p:spTree>
    <p:extLst>
      <p:ext uri="{BB962C8B-B14F-4D97-AF65-F5344CB8AC3E}">
        <p14:creationId xmlns:p14="http://schemas.microsoft.com/office/powerpoint/2010/main" val="3895715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7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סטטוס בי"ס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202094" y="628803"/>
            <a:ext cx="10293531" cy="46628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r>
              <a:rPr lang="he-IL" sz="1500" dirty="0"/>
              <a:t>סמל מוסד:</a:t>
            </a:r>
          </a:p>
          <a:p>
            <a:r>
              <a:rPr lang="he-IL" sz="1500" dirty="0"/>
              <a:t>שם מוסד :</a:t>
            </a:r>
          </a:p>
          <a:p>
            <a:r>
              <a:rPr lang="he-IL" sz="1500" dirty="0"/>
              <a:t>שלב חינוך: (יסודי, חט"ב, </a:t>
            </a:r>
            <a:r>
              <a:rPr lang="he-IL" sz="1500" dirty="0" err="1"/>
              <a:t>חט"ע</a:t>
            </a:r>
            <a:r>
              <a:rPr lang="he-IL" sz="1500" dirty="0"/>
              <a:t>)</a:t>
            </a:r>
          </a:p>
          <a:p>
            <a:r>
              <a:rPr lang="he-IL" sz="1500" dirty="0"/>
              <a:t>סטטוס השתתפות: (ריק/חדש/ממשיך/מתחדש)</a:t>
            </a:r>
          </a:p>
          <a:p>
            <a:r>
              <a:rPr lang="he-IL" sz="1500" dirty="0"/>
              <a:t>גורם מדווח :(צפון, חיפה, מרכז, ת"א, ירושלים, </a:t>
            </a:r>
            <a:r>
              <a:rPr lang="he-IL" sz="1500" dirty="0" err="1"/>
              <a:t>מנח"י</a:t>
            </a:r>
            <a:r>
              <a:rPr lang="he-IL" sz="1500" dirty="0"/>
              <a:t>, דרום, חרדי)</a:t>
            </a:r>
          </a:p>
          <a:p>
            <a:r>
              <a:rPr lang="he-IL" sz="1500" dirty="0"/>
              <a:t>מגזר : (יהודי, ערבי, צ'רקסי, בדואי, דרוזי)</a:t>
            </a:r>
          </a:p>
          <a:p>
            <a:r>
              <a:rPr lang="he-IL" sz="1500" dirty="0"/>
              <a:t>סוג חינוך : (רגיל, מיוחד)</a:t>
            </a:r>
          </a:p>
          <a:p>
            <a:r>
              <a:rPr lang="he-IL" sz="1500" dirty="0"/>
              <a:t>רשות: (בחירה מרשימת רשויות)</a:t>
            </a:r>
          </a:p>
          <a:p>
            <a:r>
              <a:rPr lang="he-IL" sz="1500" dirty="0"/>
              <a:t>שם הישוב:</a:t>
            </a:r>
          </a:p>
          <a:p>
            <a:r>
              <a:rPr lang="he-IL" sz="1500" dirty="0"/>
              <a:t>שם מנהל/ת בי"ס:</a:t>
            </a:r>
          </a:p>
          <a:p>
            <a:r>
              <a:rPr lang="he-IL" sz="1500" dirty="0"/>
              <a:t>מייל :</a:t>
            </a:r>
          </a:p>
          <a:p>
            <a:r>
              <a:rPr lang="he-IL" sz="1500" dirty="0"/>
              <a:t>טלפון :</a:t>
            </a:r>
          </a:p>
          <a:p>
            <a:r>
              <a:rPr lang="he-IL" sz="1500" dirty="0"/>
              <a:t>מילת מפתח:</a:t>
            </a:r>
          </a:p>
          <a:p>
            <a:endParaRPr lang="he-IL" sz="1500" dirty="0"/>
          </a:p>
          <a:p>
            <a:endParaRPr lang="he-IL" sz="1500" dirty="0"/>
          </a:p>
          <a:p>
            <a:endParaRPr lang="he-IL" dirty="0"/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EB003890-D2CA-4C29-95CF-6365E0546791}"/>
              </a:ext>
            </a:extLst>
          </p:cNvPr>
          <p:cNvSpPr txBox="1"/>
          <p:nvPr/>
        </p:nvSpPr>
        <p:spPr>
          <a:xfrm>
            <a:off x="7919884" y="886488"/>
            <a:ext cx="3500779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חיפוש לפי: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2499C805-BD53-421D-9C2A-E878EEA4368C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2D4ECE8-CCEA-4747-9013-3ACC11105F9D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C76294DD-1C22-4477-BDB6-75DDEAA7E0E7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A81D9694-082C-4E6A-A22D-2899092E88FC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BE91FB48-8F53-4DF0-B577-4BB248ECAB24}"/>
              </a:ext>
            </a:extLst>
          </p:cNvPr>
          <p:cNvSpPr txBox="1"/>
          <p:nvPr/>
        </p:nvSpPr>
        <p:spPr>
          <a:xfrm>
            <a:off x="6348860" y="41255"/>
            <a:ext cx="1149645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חדש</a:t>
            </a:r>
          </a:p>
        </p:txBody>
      </p:sp>
      <p:graphicFrame>
        <p:nvGraphicFramePr>
          <p:cNvPr id="20" name="טבלה 6">
            <a:extLst>
              <a:ext uri="{FF2B5EF4-FFF2-40B4-BE49-F238E27FC236}">
                <a16:creationId xmlns:a16="http://schemas.microsoft.com/office/drawing/2014/main" id="{7259E6DA-70BC-4BD3-8429-9C8AC3347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965764"/>
              </p:ext>
            </p:extLst>
          </p:nvPr>
        </p:nvGraphicFramePr>
        <p:xfrm>
          <a:off x="185778" y="4626631"/>
          <a:ext cx="11820444" cy="16999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20467">
                  <a:extLst>
                    <a:ext uri="{9D8B030D-6E8A-4147-A177-3AD203B41FA5}">
                      <a16:colId xmlns:a16="http://schemas.microsoft.com/office/drawing/2014/main" val="2333782546"/>
                    </a:ext>
                  </a:extLst>
                </a:gridCol>
                <a:gridCol w="592454">
                  <a:extLst>
                    <a:ext uri="{9D8B030D-6E8A-4147-A177-3AD203B41FA5}">
                      <a16:colId xmlns:a16="http://schemas.microsoft.com/office/drawing/2014/main" val="534755903"/>
                    </a:ext>
                  </a:extLst>
                </a:gridCol>
                <a:gridCol w="934386">
                  <a:extLst>
                    <a:ext uri="{9D8B030D-6E8A-4147-A177-3AD203B41FA5}">
                      <a16:colId xmlns:a16="http://schemas.microsoft.com/office/drawing/2014/main" val="2076580262"/>
                    </a:ext>
                  </a:extLst>
                </a:gridCol>
                <a:gridCol w="1008444">
                  <a:extLst>
                    <a:ext uri="{9D8B030D-6E8A-4147-A177-3AD203B41FA5}">
                      <a16:colId xmlns:a16="http://schemas.microsoft.com/office/drawing/2014/main" val="2175687091"/>
                    </a:ext>
                  </a:extLst>
                </a:gridCol>
                <a:gridCol w="636298">
                  <a:extLst>
                    <a:ext uri="{9D8B030D-6E8A-4147-A177-3AD203B41FA5}">
                      <a16:colId xmlns:a16="http://schemas.microsoft.com/office/drawing/2014/main" val="3809996030"/>
                    </a:ext>
                  </a:extLst>
                </a:gridCol>
                <a:gridCol w="864884">
                  <a:extLst>
                    <a:ext uri="{9D8B030D-6E8A-4147-A177-3AD203B41FA5}">
                      <a16:colId xmlns:a16="http://schemas.microsoft.com/office/drawing/2014/main" val="654895967"/>
                    </a:ext>
                  </a:extLst>
                </a:gridCol>
                <a:gridCol w="800416">
                  <a:extLst>
                    <a:ext uri="{9D8B030D-6E8A-4147-A177-3AD203B41FA5}">
                      <a16:colId xmlns:a16="http://schemas.microsoft.com/office/drawing/2014/main" val="3945390657"/>
                    </a:ext>
                  </a:extLst>
                </a:gridCol>
                <a:gridCol w="832651">
                  <a:extLst>
                    <a:ext uri="{9D8B030D-6E8A-4147-A177-3AD203B41FA5}">
                      <a16:colId xmlns:a16="http://schemas.microsoft.com/office/drawing/2014/main" val="2179529033"/>
                    </a:ext>
                  </a:extLst>
                </a:gridCol>
                <a:gridCol w="1272365">
                  <a:extLst>
                    <a:ext uri="{9D8B030D-6E8A-4147-A177-3AD203B41FA5}">
                      <a16:colId xmlns:a16="http://schemas.microsoft.com/office/drawing/2014/main" val="3503899072"/>
                    </a:ext>
                  </a:extLst>
                </a:gridCol>
                <a:gridCol w="1312607">
                  <a:extLst>
                    <a:ext uri="{9D8B030D-6E8A-4147-A177-3AD203B41FA5}">
                      <a16:colId xmlns:a16="http://schemas.microsoft.com/office/drawing/2014/main" val="1924126625"/>
                    </a:ext>
                  </a:extLst>
                </a:gridCol>
                <a:gridCol w="1441338">
                  <a:extLst>
                    <a:ext uri="{9D8B030D-6E8A-4147-A177-3AD203B41FA5}">
                      <a16:colId xmlns:a16="http://schemas.microsoft.com/office/drawing/2014/main" val="2443008735"/>
                    </a:ext>
                  </a:extLst>
                </a:gridCol>
                <a:gridCol w="835953">
                  <a:extLst>
                    <a:ext uri="{9D8B030D-6E8A-4147-A177-3AD203B41FA5}">
                      <a16:colId xmlns:a16="http://schemas.microsoft.com/office/drawing/2014/main" val="3155797284"/>
                    </a:ext>
                  </a:extLst>
                </a:gridCol>
                <a:gridCol w="668181">
                  <a:extLst>
                    <a:ext uri="{9D8B030D-6E8A-4147-A177-3AD203B41FA5}">
                      <a16:colId xmlns:a16="http://schemas.microsoft.com/office/drawing/2014/main" val="1051129587"/>
                    </a:ext>
                  </a:extLst>
                </a:gridCol>
              </a:tblGrid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מס"ד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סמל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שם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3364"/>
                  </a:ext>
                </a:extLst>
              </a:tr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194808"/>
                  </a:ext>
                </a:extLst>
              </a:tr>
              <a:tr h="311876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243283"/>
                  </a:ext>
                </a:extLst>
              </a:tr>
            </a:tbl>
          </a:graphicData>
        </a:graphic>
      </p:graphicFrame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B665000E-BF66-47FF-8BF7-8027DBB4C824}"/>
              </a:ext>
            </a:extLst>
          </p:cNvPr>
          <p:cNvSpPr txBox="1"/>
          <p:nvPr/>
        </p:nvSpPr>
        <p:spPr>
          <a:xfrm>
            <a:off x="195944" y="6301364"/>
            <a:ext cx="3069771" cy="52322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400" dirty="0">
                <a:solidFill>
                  <a:srgbClr val="FF0000"/>
                </a:solidFill>
              </a:rPr>
              <a:t>שנה"ל: ברירת מחדל השנה הנוכחית, ניתן לבחור שנים קודמות</a:t>
            </a:r>
          </a:p>
        </p:txBody>
      </p:sp>
      <p:sp>
        <p:nvSpPr>
          <p:cNvPr id="12" name="תיבת טקסט 11">
            <a:extLst>
              <a:ext uri="{FF2B5EF4-FFF2-40B4-BE49-F238E27FC236}">
                <a16:creationId xmlns:a16="http://schemas.microsoft.com/office/drawing/2014/main" id="{C0915EB6-E91C-45B0-B9D8-894133E16CBC}"/>
              </a:ext>
            </a:extLst>
          </p:cNvPr>
          <p:cNvSpPr txBox="1"/>
          <p:nvPr/>
        </p:nvSpPr>
        <p:spPr>
          <a:xfrm>
            <a:off x="8350892" y="6413863"/>
            <a:ext cx="306977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שליחת מייל למוסדות שנבחרו</a:t>
            </a:r>
          </a:p>
        </p:txBody>
      </p:sp>
    </p:spTree>
    <p:extLst>
      <p:ext uri="{BB962C8B-B14F-4D97-AF65-F5344CB8AC3E}">
        <p14:creationId xmlns:p14="http://schemas.microsoft.com/office/powerpoint/2010/main" val="1863439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7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דו"ח פעולות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202094" y="628803"/>
            <a:ext cx="10293531" cy="46628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r>
              <a:rPr lang="he-IL" sz="1500" dirty="0"/>
              <a:t>סמל מוסד:</a:t>
            </a:r>
          </a:p>
          <a:p>
            <a:r>
              <a:rPr lang="he-IL" sz="1500" dirty="0"/>
              <a:t>שם מוסד :</a:t>
            </a:r>
          </a:p>
          <a:p>
            <a:r>
              <a:rPr lang="he-IL" sz="1500" dirty="0"/>
              <a:t>שלב חינוך: (יסודי, חט"ב, </a:t>
            </a:r>
            <a:r>
              <a:rPr lang="he-IL" sz="1500" dirty="0" err="1"/>
              <a:t>חט"ע</a:t>
            </a:r>
            <a:r>
              <a:rPr lang="he-IL" sz="1500" dirty="0"/>
              <a:t>)</a:t>
            </a:r>
          </a:p>
          <a:p>
            <a:r>
              <a:rPr lang="he-IL" sz="1500" dirty="0"/>
              <a:t>סטטוס השתתפות: (ריק/חדש/ממשיך/מתחדש)</a:t>
            </a:r>
          </a:p>
          <a:p>
            <a:r>
              <a:rPr lang="he-IL" sz="1500" dirty="0"/>
              <a:t>גורם מדווח :(צפון, חיפה, מרכז, ת"א, ירושלים, </a:t>
            </a:r>
            <a:r>
              <a:rPr lang="he-IL" sz="1500" dirty="0" err="1"/>
              <a:t>מנח"י</a:t>
            </a:r>
            <a:r>
              <a:rPr lang="he-IL" sz="1500" dirty="0"/>
              <a:t>, דרום, חרדי)</a:t>
            </a:r>
          </a:p>
          <a:p>
            <a:r>
              <a:rPr lang="he-IL" sz="1500" dirty="0"/>
              <a:t>מגזר : (יהודי, ערבי, צ'רקסי, בדואי, דרוזי)</a:t>
            </a:r>
          </a:p>
          <a:p>
            <a:r>
              <a:rPr lang="he-IL" sz="1500" dirty="0"/>
              <a:t>סוג חינוך : (רגיל, מיוחד)</a:t>
            </a:r>
          </a:p>
          <a:p>
            <a:r>
              <a:rPr lang="he-IL" sz="1500" dirty="0"/>
              <a:t>רשות: (בחירה מרשימת רשויות)</a:t>
            </a:r>
          </a:p>
          <a:p>
            <a:r>
              <a:rPr lang="he-IL" sz="1500" dirty="0"/>
              <a:t>שם הישוב:</a:t>
            </a:r>
          </a:p>
          <a:p>
            <a:r>
              <a:rPr lang="he-IL" sz="1500" dirty="0"/>
              <a:t>שם מנהל/ת בי"ס:</a:t>
            </a:r>
          </a:p>
          <a:p>
            <a:r>
              <a:rPr lang="he-IL" sz="1500" dirty="0"/>
              <a:t>מייל :</a:t>
            </a:r>
          </a:p>
          <a:p>
            <a:r>
              <a:rPr lang="he-IL" sz="1500" dirty="0"/>
              <a:t>טלפון :</a:t>
            </a:r>
          </a:p>
          <a:p>
            <a:r>
              <a:rPr lang="he-IL" sz="1500" dirty="0"/>
              <a:t>מילת מפתח:</a:t>
            </a:r>
          </a:p>
          <a:p>
            <a:endParaRPr lang="he-IL" sz="1500" dirty="0"/>
          </a:p>
          <a:p>
            <a:endParaRPr lang="he-IL" sz="1500" dirty="0"/>
          </a:p>
          <a:p>
            <a:endParaRPr lang="he-IL" dirty="0"/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EB003890-D2CA-4C29-95CF-6365E0546791}"/>
              </a:ext>
            </a:extLst>
          </p:cNvPr>
          <p:cNvSpPr txBox="1"/>
          <p:nvPr/>
        </p:nvSpPr>
        <p:spPr>
          <a:xfrm>
            <a:off x="7919884" y="886488"/>
            <a:ext cx="3500779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חיפוש לפי: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2499C805-BD53-421D-9C2A-E878EEA4368C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2D4ECE8-CCEA-4747-9013-3ACC11105F9D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C76294DD-1C22-4477-BDB6-75DDEAA7E0E7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A81D9694-082C-4E6A-A22D-2899092E88FC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BE91FB48-8F53-4DF0-B577-4BB248ECAB24}"/>
              </a:ext>
            </a:extLst>
          </p:cNvPr>
          <p:cNvSpPr txBox="1"/>
          <p:nvPr/>
        </p:nvSpPr>
        <p:spPr>
          <a:xfrm>
            <a:off x="6348860" y="41255"/>
            <a:ext cx="1149645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חדש</a:t>
            </a:r>
          </a:p>
        </p:txBody>
      </p:sp>
      <p:graphicFrame>
        <p:nvGraphicFramePr>
          <p:cNvPr id="20" name="טבלה 6">
            <a:extLst>
              <a:ext uri="{FF2B5EF4-FFF2-40B4-BE49-F238E27FC236}">
                <a16:creationId xmlns:a16="http://schemas.microsoft.com/office/drawing/2014/main" id="{7259E6DA-70BC-4BD3-8429-9C8AC33472FD}"/>
              </a:ext>
            </a:extLst>
          </p:cNvPr>
          <p:cNvGraphicFramePr>
            <a:graphicFrameLocks noGrp="1"/>
          </p:cNvGraphicFramePr>
          <p:nvPr/>
        </p:nvGraphicFramePr>
        <p:xfrm>
          <a:off x="185778" y="4626631"/>
          <a:ext cx="11820444" cy="16999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20467">
                  <a:extLst>
                    <a:ext uri="{9D8B030D-6E8A-4147-A177-3AD203B41FA5}">
                      <a16:colId xmlns:a16="http://schemas.microsoft.com/office/drawing/2014/main" val="2333782546"/>
                    </a:ext>
                  </a:extLst>
                </a:gridCol>
                <a:gridCol w="592454">
                  <a:extLst>
                    <a:ext uri="{9D8B030D-6E8A-4147-A177-3AD203B41FA5}">
                      <a16:colId xmlns:a16="http://schemas.microsoft.com/office/drawing/2014/main" val="534755903"/>
                    </a:ext>
                  </a:extLst>
                </a:gridCol>
                <a:gridCol w="934386">
                  <a:extLst>
                    <a:ext uri="{9D8B030D-6E8A-4147-A177-3AD203B41FA5}">
                      <a16:colId xmlns:a16="http://schemas.microsoft.com/office/drawing/2014/main" val="2076580262"/>
                    </a:ext>
                  </a:extLst>
                </a:gridCol>
                <a:gridCol w="1008444">
                  <a:extLst>
                    <a:ext uri="{9D8B030D-6E8A-4147-A177-3AD203B41FA5}">
                      <a16:colId xmlns:a16="http://schemas.microsoft.com/office/drawing/2014/main" val="2175687091"/>
                    </a:ext>
                  </a:extLst>
                </a:gridCol>
                <a:gridCol w="636298">
                  <a:extLst>
                    <a:ext uri="{9D8B030D-6E8A-4147-A177-3AD203B41FA5}">
                      <a16:colId xmlns:a16="http://schemas.microsoft.com/office/drawing/2014/main" val="3809996030"/>
                    </a:ext>
                  </a:extLst>
                </a:gridCol>
                <a:gridCol w="864884">
                  <a:extLst>
                    <a:ext uri="{9D8B030D-6E8A-4147-A177-3AD203B41FA5}">
                      <a16:colId xmlns:a16="http://schemas.microsoft.com/office/drawing/2014/main" val="654895967"/>
                    </a:ext>
                  </a:extLst>
                </a:gridCol>
                <a:gridCol w="800416">
                  <a:extLst>
                    <a:ext uri="{9D8B030D-6E8A-4147-A177-3AD203B41FA5}">
                      <a16:colId xmlns:a16="http://schemas.microsoft.com/office/drawing/2014/main" val="3945390657"/>
                    </a:ext>
                  </a:extLst>
                </a:gridCol>
                <a:gridCol w="832651">
                  <a:extLst>
                    <a:ext uri="{9D8B030D-6E8A-4147-A177-3AD203B41FA5}">
                      <a16:colId xmlns:a16="http://schemas.microsoft.com/office/drawing/2014/main" val="2179529033"/>
                    </a:ext>
                  </a:extLst>
                </a:gridCol>
                <a:gridCol w="1272365">
                  <a:extLst>
                    <a:ext uri="{9D8B030D-6E8A-4147-A177-3AD203B41FA5}">
                      <a16:colId xmlns:a16="http://schemas.microsoft.com/office/drawing/2014/main" val="3503899072"/>
                    </a:ext>
                  </a:extLst>
                </a:gridCol>
                <a:gridCol w="1312607">
                  <a:extLst>
                    <a:ext uri="{9D8B030D-6E8A-4147-A177-3AD203B41FA5}">
                      <a16:colId xmlns:a16="http://schemas.microsoft.com/office/drawing/2014/main" val="1924126625"/>
                    </a:ext>
                  </a:extLst>
                </a:gridCol>
                <a:gridCol w="1441338">
                  <a:extLst>
                    <a:ext uri="{9D8B030D-6E8A-4147-A177-3AD203B41FA5}">
                      <a16:colId xmlns:a16="http://schemas.microsoft.com/office/drawing/2014/main" val="2443008735"/>
                    </a:ext>
                  </a:extLst>
                </a:gridCol>
                <a:gridCol w="835953">
                  <a:extLst>
                    <a:ext uri="{9D8B030D-6E8A-4147-A177-3AD203B41FA5}">
                      <a16:colId xmlns:a16="http://schemas.microsoft.com/office/drawing/2014/main" val="3155797284"/>
                    </a:ext>
                  </a:extLst>
                </a:gridCol>
                <a:gridCol w="668181">
                  <a:extLst>
                    <a:ext uri="{9D8B030D-6E8A-4147-A177-3AD203B41FA5}">
                      <a16:colId xmlns:a16="http://schemas.microsoft.com/office/drawing/2014/main" val="1051129587"/>
                    </a:ext>
                  </a:extLst>
                </a:gridCol>
              </a:tblGrid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מס"ד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סמל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שם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3364"/>
                  </a:ext>
                </a:extLst>
              </a:tr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194808"/>
                  </a:ext>
                </a:extLst>
              </a:tr>
              <a:tr h="311876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243283"/>
                  </a:ext>
                </a:extLst>
              </a:tr>
            </a:tbl>
          </a:graphicData>
        </a:graphic>
      </p:graphicFrame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B792AD25-2036-4BFB-9BD8-5CB579F0835C}"/>
              </a:ext>
            </a:extLst>
          </p:cNvPr>
          <p:cNvSpPr txBox="1"/>
          <p:nvPr/>
        </p:nvSpPr>
        <p:spPr>
          <a:xfrm>
            <a:off x="195944" y="6168632"/>
            <a:ext cx="3069771" cy="52322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400" dirty="0">
                <a:solidFill>
                  <a:srgbClr val="FF0000"/>
                </a:solidFill>
              </a:rPr>
              <a:t>שנה"ל: ברירת מחדל השנה הנוכחית, ניתן לבחור שנים קודמות</a:t>
            </a:r>
          </a:p>
        </p:txBody>
      </p:sp>
      <p:sp>
        <p:nvSpPr>
          <p:cNvPr id="12" name="תיבת טקסט 11">
            <a:extLst>
              <a:ext uri="{FF2B5EF4-FFF2-40B4-BE49-F238E27FC236}">
                <a16:creationId xmlns:a16="http://schemas.microsoft.com/office/drawing/2014/main" id="{99CC7934-5294-4FDF-88E1-5E0143444CF1}"/>
              </a:ext>
            </a:extLst>
          </p:cNvPr>
          <p:cNvSpPr txBox="1"/>
          <p:nvPr/>
        </p:nvSpPr>
        <p:spPr>
          <a:xfrm>
            <a:off x="8350892" y="6413863"/>
            <a:ext cx="306977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שליחת מייל למוסדות שנבחרו</a:t>
            </a:r>
          </a:p>
        </p:txBody>
      </p:sp>
    </p:spTree>
    <p:extLst>
      <p:ext uri="{BB962C8B-B14F-4D97-AF65-F5344CB8AC3E}">
        <p14:creationId xmlns:p14="http://schemas.microsoft.com/office/powerpoint/2010/main" val="3473489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7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דו"ח ביצוע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202094" y="628803"/>
            <a:ext cx="10293531" cy="46628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r>
              <a:rPr lang="he-IL" sz="1500" dirty="0"/>
              <a:t>סמל מוסד:</a:t>
            </a:r>
          </a:p>
          <a:p>
            <a:r>
              <a:rPr lang="he-IL" sz="1500" dirty="0"/>
              <a:t>שם מוסד :</a:t>
            </a:r>
          </a:p>
          <a:p>
            <a:r>
              <a:rPr lang="he-IL" sz="1500" dirty="0"/>
              <a:t>שלב חינוך: (יסודי, חט"ב, </a:t>
            </a:r>
            <a:r>
              <a:rPr lang="he-IL" sz="1500" dirty="0" err="1"/>
              <a:t>חט"ע</a:t>
            </a:r>
            <a:r>
              <a:rPr lang="he-IL" sz="1500" dirty="0"/>
              <a:t>)</a:t>
            </a:r>
          </a:p>
          <a:p>
            <a:r>
              <a:rPr lang="he-IL" sz="1500" dirty="0"/>
              <a:t>סטטוס השתתפות: (ריק/חדש/ממשיך/מתחדש)</a:t>
            </a:r>
          </a:p>
          <a:p>
            <a:r>
              <a:rPr lang="he-IL" sz="1500" dirty="0"/>
              <a:t>גורם מדווח :(צפון, חיפה, מרכז, ת"א, ירושלים, </a:t>
            </a:r>
            <a:r>
              <a:rPr lang="he-IL" sz="1500" dirty="0" err="1"/>
              <a:t>מנח"י</a:t>
            </a:r>
            <a:r>
              <a:rPr lang="he-IL" sz="1500" dirty="0"/>
              <a:t>, דרום, חרדי)</a:t>
            </a:r>
          </a:p>
          <a:p>
            <a:r>
              <a:rPr lang="he-IL" sz="1500" dirty="0"/>
              <a:t>מגזר : (יהודי, ערבי, צ'רקסי, בדואי, דרוזי)</a:t>
            </a:r>
          </a:p>
          <a:p>
            <a:r>
              <a:rPr lang="he-IL" sz="1500" dirty="0"/>
              <a:t>סוג חינוך : (רגיל, מיוחד)</a:t>
            </a:r>
          </a:p>
          <a:p>
            <a:r>
              <a:rPr lang="he-IL" sz="1500" dirty="0"/>
              <a:t>רשות: (בחירה מרשימת רשויות)</a:t>
            </a:r>
          </a:p>
          <a:p>
            <a:r>
              <a:rPr lang="he-IL" sz="1500" dirty="0"/>
              <a:t>שם הישוב:</a:t>
            </a:r>
          </a:p>
          <a:p>
            <a:r>
              <a:rPr lang="he-IL" sz="1500" dirty="0"/>
              <a:t>שם מנהל/ת בי"ס:</a:t>
            </a:r>
          </a:p>
          <a:p>
            <a:r>
              <a:rPr lang="he-IL" sz="1500" dirty="0"/>
              <a:t>מייל :</a:t>
            </a:r>
          </a:p>
          <a:p>
            <a:r>
              <a:rPr lang="he-IL" sz="1500" dirty="0"/>
              <a:t>טלפון :</a:t>
            </a:r>
          </a:p>
          <a:p>
            <a:r>
              <a:rPr lang="he-IL" sz="1500" dirty="0"/>
              <a:t>מילת מפתח:</a:t>
            </a:r>
          </a:p>
          <a:p>
            <a:endParaRPr lang="he-IL" sz="1500" dirty="0"/>
          </a:p>
          <a:p>
            <a:endParaRPr lang="he-IL" sz="1500" dirty="0"/>
          </a:p>
          <a:p>
            <a:endParaRPr lang="he-IL" dirty="0"/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EB003890-D2CA-4C29-95CF-6365E0546791}"/>
              </a:ext>
            </a:extLst>
          </p:cNvPr>
          <p:cNvSpPr txBox="1"/>
          <p:nvPr/>
        </p:nvSpPr>
        <p:spPr>
          <a:xfrm>
            <a:off x="7919884" y="886488"/>
            <a:ext cx="3500779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חיפוש לפי: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2499C805-BD53-421D-9C2A-E878EEA4368C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2D4ECE8-CCEA-4747-9013-3ACC11105F9D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C76294DD-1C22-4477-BDB6-75DDEAA7E0E7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A81D9694-082C-4E6A-A22D-2899092E88FC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BE91FB48-8F53-4DF0-B577-4BB248ECAB24}"/>
              </a:ext>
            </a:extLst>
          </p:cNvPr>
          <p:cNvSpPr txBox="1"/>
          <p:nvPr/>
        </p:nvSpPr>
        <p:spPr>
          <a:xfrm>
            <a:off x="6348860" y="41255"/>
            <a:ext cx="1149645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חדש</a:t>
            </a:r>
          </a:p>
        </p:txBody>
      </p:sp>
      <p:graphicFrame>
        <p:nvGraphicFramePr>
          <p:cNvPr id="20" name="טבלה 6">
            <a:extLst>
              <a:ext uri="{FF2B5EF4-FFF2-40B4-BE49-F238E27FC236}">
                <a16:creationId xmlns:a16="http://schemas.microsoft.com/office/drawing/2014/main" id="{7259E6DA-70BC-4BD3-8429-9C8AC33472FD}"/>
              </a:ext>
            </a:extLst>
          </p:cNvPr>
          <p:cNvGraphicFramePr>
            <a:graphicFrameLocks noGrp="1"/>
          </p:cNvGraphicFramePr>
          <p:nvPr/>
        </p:nvGraphicFramePr>
        <p:xfrm>
          <a:off x="185778" y="4626631"/>
          <a:ext cx="11820444" cy="16999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20467">
                  <a:extLst>
                    <a:ext uri="{9D8B030D-6E8A-4147-A177-3AD203B41FA5}">
                      <a16:colId xmlns:a16="http://schemas.microsoft.com/office/drawing/2014/main" val="2333782546"/>
                    </a:ext>
                  </a:extLst>
                </a:gridCol>
                <a:gridCol w="592454">
                  <a:extLst>
                    <a:ext uri="{9D8B030D-6E8A-4147-A177-3AD203B41FA5}">
                      <a16:colId xmlns:a16="http://schemas.microsoft.com/office/drawing/2014/main" val="534755903"/>
                    </a:ext>
                  </a:extLst>
                </a:gridCol>
                <a:gridCol w="934386">
                  <a:extLst>
                    <a:ext uri="{9D8B030D-6E8A-4147-A177-3AD203B41FA5}">
                      <a16:colId xmlns:a16="http://schemas.microsoft.com/office/drawing/2014/main" val="2076580262"/>
                    </a:ext>
                  </a:extLst>
                </a:gridCol>
                <a:gridCol w="1008444">
                  <a:extLst>
                    <a:ext uri="{9D8B030D-6E8A-4147-A177-3AD203B41FA5}">
                      <a16:colId xmlns:a16="http://schemas.microsoft.com/office/drawing/2014/main" val="2175687091"/>
                    </a:ext>
                  </a:extLst>
                </a:gridCol>
                <a:gridCol w="636298">
                  <a:extLst>
                    <a:ext uri="{9D8B030D-6E8A-4147-A177-3AD203B41FA5}">
                      <a16:colId xmlns:a16="http://schemas.microsoft.com/office/drawing/2014/main" val="3809996030"/>
                    </a:ext>
                  </a:extLst>
                </a:gridCol>
                <a:gridCol w="864884">
                  <a:extLst>
                    <a:ext uri="{9D8B030D-6E8A-4147-A177-3AD203B41FA5}">
                      <a16:colId xmlns:a16="http://schemas.microsoft.com/office/drawing/2014/main" val="654895967"/>
                    </a:ext>
                  </a:extLst>
                </a:gridCol>
                <a:gridCol w="800416">
                  <a:extLst>
                    <a:ext uri="{9D8B030D-6E8A-4147-A177-3AD203B41FA5}">
                      <a16:colId xmlns:a16="http://schemas.microsoft.com/office/drawing/2014/main" val="3945390657"/>
                    </a:ext>
                  </a:extLst>
                </a:gridCol>
                <a:gridCol w="832651">
                  <a:extLst>
                    <a:ext uri="{9D8B030D-6E8A-4147-A177-3AD203B41FA5}">
                      <a16:colId xmlns:a16="http://schemas.microsoft.com/office/drawing/2014/main" val="2179529033"/>
                    </a:ext>
                  </a:extLst>
                </a:gridCol>
                <a:gridCol w="1272365">
                  <a:extLst>
                    <a:ext uri="{9D8B030D-6E8A-4147-A177-3AD203B41FA5}">
                      <a16:colId xmlns:a16="http://schemas.microsoft.com/office/drawing/2014/main" val="3503899072"/>
                    </a:ext>
                  </a:extLst>
                </a:gridCol>
                <a:gridCol w="1312607">
                  <a:extLst>
                    <a:ext uri="{9D8B030D-6E8A-4147-A177-3AD203B41FA5}">
                      <a16:colId xmlns:a16="http://schemas.microsoft.com/office/drawing/2014/main" val="1924126625"/>
                    </a:ext>
                  </a:extLst>
                </a:gridCol>
                <a:gridCol w="1441338">
                  <a:extLst>
                    <a:ext uri="{9D8B030D-6E8A-4147-A177-3AD203B41FA5}">
                      <a16:colId xmlns:a16="http://schemas.microsoft.com/office/drawing/2014/main" val="2443008735"/>
                    </a:ext>
                  </a:extLst>
                </a:gridCol>
                <a:gridCol w="835953">
                  <a:extLst>
                    <a:ext uri="{9D8B030D-6E8A-4147-A177-3AD203B41FA5}">
                      <a16:colId xmlns:a16="http://schemas.microsoft.com/office/drawing/2014/main" val="3155797284"/>
                    </a:ext>
                  </a:extLst>
                </a:gridCol>
                <a:gridCol w="668181">
                  <a:extLst>
                    <a:ext uri="{9D8B030D-6E8A-4147-A177-3AD203B41FA5}">
                      <a16:colId xmlns:a16="http://schemas.microsoft.com/office/drawing/2014/main" val="1051129587"/>
                    </a:ext>
                  </a:extLst>
                </a:gridCol>
              </a:tblGrid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מס"ד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סמל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שם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3364"/>
                  </a:ext>
                </a:extLst>
              </a:tr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194808"/>
                  </a:ext>
                </a:extLst>
              </a:tr>
              <a:tr h="311876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243283"/>
                  </a:ext>
                </a:extLst>
              </a:tr>
            </a:tbl>
          </a:graphicData>
        </a:graphic>
      </p:graphicFrame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95AB9E11-562B-43FA-90C7-FE07119EFD87}"/>
              </a:ext>
            </a:extLst>
          </p:cNvPr>
          <p:cNvSpPr txBox="1"/>
          <p:nvPr/>
        </p:nvSpPr>
        <p:spPr>
          <a:xfrm>
            <a:off x="195944" y="6168632"/>
            <a:ext cx="3069771" cy="52322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400" dirty="0">
                <a:solidFill>
                  <a:srgbClr val="FF0000"/>
                </a:solidFill>
              </a:rPr>
              <a:t>שנה"ל: ברירת מחדל השנה הנוכחית, ניתן לבחור שנים קודמות</a:t>
            </a:r>
          </a:p>
        </p:txBody>
      </p:sp>
      <p:sp>
        <p:nvSpPr>
          <p:cNvPr id="12" name="תיבת טקסט 11">
            <a:extLst>
              <a:ext uri="{FF2B5EF4-FFF2-40B4-BE49-F238E27FC236}">
                <a16:creationId xmlns:a16="http://schemas.microsoft.com/office/drawing/2014/main" id="{26C1451F-1855-4C5D-A03A-8E8FAC02B992}"/>
              </a:ext>
            </a:extLst>
          </p:cNvPr>
          <p:cNvSpPr txBox="1"/>
          <p:nvPr/>
        </p:nvSpPr>
        <p:spPr>
          <a:xfrm>
            <a:off x="8350892" y="6413863"/>
            <a:ext cx="306977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שליחת מייל למוסדות שנבחרו</a:t>
            </a:r>
          </a:p>
        </p:txBody>
      </p:sp>
    </p:spTree>
    <p:extLst>
      <p:ext uri="{BB962C8B-B14F-4D97-AF65-F5344CB8AC3E}">
        <p14:creationId xmlns:p14="http://schemas.microsoft.com/office/powerpoint/2010/main" val="2848745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7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סיכום דו"ח ביצוע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202094" y="628803"/>
            <a:ext cx="10293531" cy="46628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r>
              <a:rPr lang="he-IL" sz="1500" dirty="0"/>
              <a:t>סמל מוסד:</a:t>
            </a:r>
          </a:p>
          <a:p>
            <a:r>
              <a:rPr lang="he-IL" sz="1500" dirty="0"/>
              <a:t>שם מוסד :</a:t>
            </a:r>
          </a:p>
          <a:p>
            <a:r>
              <a:rPr lang="he-IL" sz="1500" dirty="0"/>
              <a:t>שלב חינוך: (יסודי, חט"ב, </a:t>
            </a:r>
            <a:r>
              <a:rPr lang="he-IL" sz="1500" dirty="0" err="1"/>
              <a:t>חט"ע</a:t>
            </a:r>
            <a:r>
              <a:rPr lang="he-IL" sz="1500" dirty="0"/>
              <a:t>)</a:t>
            </a:r>
          </a:p>
          <a:p>
            <a:r>
              <a:rPr lang="he-IL" sz="1500" dirty="0"/>
              <a:t>סטטוס השתתפות: (ריק/חדש/ממשיך/מתחדש)</a:t>
            </a:r>
          </a:p>
          <a:p>
            <a:r>
              <a:rPr lang="he-IL" sz="1500" dirty="0"/>
              <a:t>גורם מדווח :(צפון, חיפה, מרכז, ת"א, ירושלים, </a:t>
            </a:r>
            <a:r>
              <a:rPr lang="he-IL" sz="1500" dirty="0" err="1"/>
              <a:t>מנח"י</a:t>
            </a:r>
            <a:r>
              <a:rPr lang="he-IL" sz="1500" dirty="0"/>
              <a:t>, דרום, חרדי)</a:t>
            </a:r>
          </a:p>
          <a:p>
            <a:r>
              <a:rPr lang="he-IL" sz="1500" dirty="0"/>
              <a:t>מגזר : (יהודי, ערבי, צ'רקסי, בדואי, דרוזי)</a:t>
            </a:r>
          </a:p>
          <a:p>
            <a:r>
              <a:rPr lang="he-IL" sz="1500" dirty="0"/>
              <a:t>סוג חינוך : (רגיל, מיוחד)</a:t>
            </a:r>
          </a:p>
          <a:p>
            <a:r>
              <a:rPr lang="he-IL" sz="1500" dirty="0"/>
              <a:t>רשות: (בחירה מרשימת רשויות)</a:t>
            </a:r>
          </a:p>
          <a:p>
            <a:r>
              <a:rPr lang="he-IL" sz="1500" dirty="0"/>
              <a:t>שם הישוב:</a:t>
            </a:r>
          </a:p>
          <a:p>
            <a:r>
              <a:rPr lang="he-IL" sz="1500" dirty="0"/>
              <a:t>שם מנהל/ת בי"ס:</a:t>
            </a:r>
          </a:p>
          <a:p>
            <a:r>
              <a:rPr lang="he-IL" sz="1500" dirty="0"/>
              <a:t>מייל :</a:t>
            </a:r>
          </a:p>
          <a:p>
            <a:r>
              <a:rPr lang="he-IL" sz="1500" dirty="0"/>
              <a:t>טלפון :</a:t>
            </a:r>
          </a:p>
          <a:p>
            <a:r>
              <a:rPr lang="he-IL" sz="1500" dirty="0"/>
              <a:t>מילת מפתח:</a:t>
            </a:r>
          </a:p>
          <a:p>
            <a:endParaRPr lang="he-IL" sz="1500" dirty="0"/>
          </a:p>
          <a:p>
            <a:endParaRPr lang="he-IL" sz="1500" dirty="0"/>
          </a:p>
          <a:p>
            <a:endParaRPr lang="he-IL" dirty="0"/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EB003890-D2CA-4C29-95CF-6365E0546791}"/>
              </a:ext>
            </a:extLst>
          </p:cNvPr>
          <p:cNvSpPr txBox="1"/>
          <p:nvPr/>
        </p:nvSpPr>
        <p:spPr>
          <a:xfrm>
            <a:off x="7919884" y="886488"/>
            <a:ext cx="3500779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חיפוש לפי: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2499C805-BD53-421D-9C2A-E878EEA4368C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2D4ECE8-CCEA-4747-9013-3ACC11105F9D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C76294DD-1C22-4477-BDB6-75DDEAA7E0E7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A81D9694-082C-4E6A-A22D-2899092E88FC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BE91FB48-8F53-4DF0-B577-4BB248ECAB24}"/>
              </a:ext>
            </a:extLst>
          </p:cNvPr>
          <p:cNvSpPr txBox="1"/>
          <p:nvPr/>
        </p:nvSpPr>
        <p:spPr>
          <a:xfrm>
            <a:off x="6348860" y="41255"/>
            <a:ext cx="1149645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חדש</a:t>
            </a:r>
          </a:p>
        </p:txBody>
      </p:sp>
      <p:graphicFrame>
        <p:nvGraphicFramePr>
          <p:cNvPr id="20" name="טבלה 6">
            <a:extLst>
              <a:ext uri="{FF2B5EF4-FFF2-40B4-BE49-F238E27FC236}">
                <a16:creationId xmlns:a16="http://schemas.microsoft.com/office/drawing/2014/main" id="{7259E6DA-70BC-4BD3-8429-9C8AC33472FD}"/>
              </a:ext>
            </a:extLst>
          </p:cNvPr>
          <p:cNvGraphicFramePr>
            <a:graphicFrameLocks noGrp="1"/>
          </p:cNvGraphicFramePr>
          <p:nvPr/>
        </p:nvGraphicFramePr>
        <p:xfrm>
          <a:off x="185778" y="4626631"/>
          <a:ext cx="11820444" cy="16999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20467">
                  <a:extLst>
                    <a:ext uri="{9D8B030D-6E8A-4147-A177-3AD203B41FA5}">
                      <a16:colId xmlns:a16="http://schemas.microsoft.com/office/drawing/2014/main" val="2333782546"/>
                    </a:ext>
                  </a:extLst>
                </a:gridCol>
                <a:gridCol w="592454">
                  <a:extLst>
                    <a:ext uri="{9D8B030D-6E8A-4147-A177-3AD203B41FA5}">
                      <a16:colId xmlns:a16="http://schemas.microsoft.com/office/drawing/2014/main" val="534755903"/>
                    </a:ext>
                  </a:extLst>
                </a:gridCol>
                <a:gridCol w="934386">
                  <a:extLst>
                    <a:ext uri="{9D8B030D-6E8A-4147-A177-3AD203B41FA5}">
                      <a16:colId xmlns:a16="http://schemas.microsoft.com/office/drawing/2014/main" val="2076580262"/>
                    </a:ext>
                  </a:extLst>
                </a:gridCol>
                <a:gridCol w="1008444">
                  <a:extLst>
                    <a:ext uri="{9D8B030D-6E8A-4147-A177-3AD203B41FA5}">
                      <a16:colId xmlns:a16="http://schemas.microsoft.com/office/drawing/2014/main" val="2175687091"/>
                    </a:ext>
                  </a:extLst>
                </a:gridCol>
                <a:gridCol w="636298">
                  <a:extLst>
                    <a:ext uri="{9D8B030D-6E8A-4147-A177-3AD203B41FA5}">
                      <a16:colId xmlns:a16="http://schemas.microsoft.com/office/drawing/2014/main" val="3809996030"/>
                    </a:ext>
                  </a:extLst>
                </a:gridCol>
                <a:gridCol w="864884">
                  <a:extLst>
                    <a:ext uri="{9D8B030D-6E8A-4147-A177-3AD203B41FA5}">
                      <a16:colId xmlns:a16="http://schemas.microsoft.com/office/drawing/2014/main" val="654895967"/>
                    </a:ext>
                  </a:extLst>
                </a:gridCol>
                <a:gridCol w="800416">
                  <a:extLst>
                    <a:ext uri="{9D8B030D-6E8A-4147-A177-3AD203B41FA5}">
                      <a16:colId xmlns:a16="http://schemas.microsoft.com/office/drawing/2014/main" val="3945390657"/>
                    </a:ext>
                  </a:extLst>
                </a:gridCol>
                <a:gridCol w="832651">
                  <a:extLst>
                    <a:ext uri="{9D8B030D-6E8A-4147-A177-3AD203B41FA5}">
                      <a16:colId xmlns:a16="http://schemas.microsoft.com/office/drawing/2014/main" val="2179529033"/>
                    </a:ext>
                  </a:extLst>
                </a:gridCol>
                <a:gridCol w="1272365">
                  <a:extLst>
                    <a:ext uri="{9D8B030D-6E8A-4147-A177-3AD203B41FA5}">
                      <a16:colId xmlns:a16="http://schemas.microsoft.com/office/drawing/2014/main" val="3503899072"/>
                    </a:ext>
                  </a:extLst>
                </a:gridCol>
                <a:gridCol w="1312607">
                  <a:extLst>
                    <a:ext uri="{9D8B030D-6E8A-4147-A177-3AD203B41FA5}">
                      <a16:colId xmlns:a16="http://schemas.microsoft.com/office/drawing/2014/main" val="1924126625"/>
                    </a:ext>
                  </a:extLst>
                </a:gridCol>
                <a:gridCol w="1441338">
                  <a:extLst>
                    <a:ext uri="{9D8B030D-6E8A-4147-A177-3AD203B41FA5}">
                      <a16:colId xmlns:a16="http://schemas.microsoft.com/office/drawing/2014/main" val="2443008735"/>
                    </a:ext>
                  </a:extLst>
                </a:gridCol>
                <a:gridCol w="835953">
                  <a:extLst>
                    <a:ext uri="{9D8B030D-6E8A-4147-A177-3AD203B41FA5}">
                      <a16:colId xmlns:a16="http://schemas.microsoft.com/office/drawing/2014/main" val="3155797284"/>
                    </a:ext>
                  </a:extLst>
                </a:gridCol>
                <a:gridCol w="668181">
                  <a:extLst>
                    <a:ext uri="{9D8B030D-6E8A-4147-A177-3AD203B41FA5}">
                      <a16:colId xmlns:a16="http://schemas.microsoft.com/office/drawing/2014/main" val="1051129587"/>
                    </a:ext>
                  </a:extLst>
                </a:gridCol>
              </a:tblGrid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מס"ד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סמל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שם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3364"/>
                  </a:ext>
                </a:extLst>
              </a:tr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194808"/>
                  </a:ext>
                </a:extLst>
              </a:tr>
              <a:tr h="311876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243283"/>
                  </a:ext>
                </a:extLst>
              </a:tr>
            </a:tbl>
          </a:graphicData>
        </a:graphic>
      </p:graphicFrame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284C863B-12FB-453B-BA01-C8BF66BE2C2B}"/>
              </a:ext>
            </a:extLst>
          </p:cNvPr>
          <p:cNvSpPr txBox="1"/>
          <p:nvPr/>
        </p:nvSpPr>
        <p:spPr>
          <a:xfrm>
            <a:off x="195944" y="6168632"/>
            <a:ext cx="3069771" cy="52322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400" dirty="0">
                <a:solidFill>
                  <a:srgbClr val="FF0000"/>
                </a:solidFill>
              </a:rPr>
              <a:t>שנה"ל: ברירת מחדל השנה הנוכחית, ניתן לבחור שנים קודמות</a:t>
            </a:r>
          </a:p>
        </p:txBody>
      </p:sp>
    </p:spTree>
    <p:extLst>
      <p:ext uri="{BB962C8B-B14F-4D97-AF65-F5344CB8AC3E}">
        <p14:creationId xmlns:p14="http://schemas.microsoft.com/office/powerpoint/2010/main" val="4072713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7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פירוט תשלומים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202094" y="628803"/>
            <a:ext cx="10293531" cy="48936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r>
              <a:rPr lang="he-IL" sz="1500" dirty="0"/>
              <a:t>סמל מוסד:</a:t>
            </a:r>
          </a:p>
          <a:p>
            <a:r>
              <a:rPr lang="he-IL" sz="1500" dirty="0"/>
              <a:t>שם מוסד :</a:t>
            </a:r>
          </a:p>
          <a:p>
            <a:r>
              <a:rPr lang="he-IL" sz="1500" dirty="0"/>
              <a:t>שלב חינוך: (יסודי, חט"ב, </a:t>
            </a:r>
            <a:r>
              <a:rPr lang="he-IL" sz="1500" dirty="0" err="1"/>
              <a:t>חט"ע</a:t>
            </a:r>
            <a:r>
              <a:rPr lang="he-IL" sz="1500" dirty="0"/>
              <a:t>)</a:t>
            </a:r>
          </a:p>
          <a:p>
            <a:r>
              <a:rPr lang="he-IL" sz="1500" dirty="0"/>
              <a:t>סטטוס השתתפות: (ריק/חדש/ממשיך/מתחדש)</a:t>
            </a:r>
          </a:p>
          <a:p>
            <a:r>
              <a:rPr lang="he-IL" sz="1500" dirty="0"/>
              <a:t>גורם מדווח :(צפון, חיפה, מרכז, ת"א, ירושלים, </a:t>
            </a:r>
            <a:r>
              <a:rPr lang="he-IL" sz="1500" dirty="0" err="1"/>
              <a:t>מנח"י</a:t>
            </a:r>
            <a:r>
              <a:rPr lang="he-IL" sz="1500" dirty="0"/>
              <a:t>, דרום, חרדי)</a:t>
            </a:r>
          </a:p>
          <a:p>
            <a:r>
              <a:rPr lang="he-IL" sz="1500" dirty="0"/>
              <a:t>מגזר : (יהודי, ערבי, צ'רקסי, בדואי, דרוזי)</a:t>
            </a:r>
          </a:p>
          <a:p>
            <a:r>
              <a:rPr lang="he-IL" sz="1500" dirty="0"/>
              <a:t>סוג חינוך : (רגיל, מיוחד)</a:t>
            </a:r>
          </a:p>
          <a:p>
            <a:r>
              <a:rPr lang="he-IL" sz="1500" dirty="0"/>
              <a:t>רשות: (בחירה מרשימת רשויות)</a:t>
            </a:r>
          </a:p>
          <a:p>
            <a:r>
              <a:rPr lang="he-IL" sz="1500" dirty="0"/>
              <a:t>שם הישוב:</a:t>
            </a:r>
          </a:p>
          <a:p>
            <a:r>
              <a:rPr lang="he-IL" sz="1500" dirty="0"/>
              <a:t>שם מנהל/ת בי"ס:</a:t>
            </a:r>
          </a:p>
          <a:p>
            <a:r>
              <a:rPr lang="he-IL" sz="1500" dirty="0"/>
              <a:t>מייל :</a:t>
            </a:r>
          </a:p>
          <a:p>
            <a:r>
              <a:rPr lang="he-IL" sz="1500" dirty="0"/>
              <a:t>טלפון :</a:t>
            </a:r>
          </a:p>
          <a:p>
            <a:r>
              <a:rPr lang="he-IL" sz="1500" dirty="0"/>
              <a:t>מילת מפתח:</a:t>
            </a:r>
          </a:p>
          <a:p>
            <a:endParaRPr lang="he-IL" sz="1500" dirty="0"/>
          </a:p>
          <a:p>
            <a:endParaRPr lang="he-IL" sz="1500" dirty="0"/>
          </a:p>
          <a:p>
            <a:endParaRPr lang="he-IL" sz="1500" dirty="0"/>
          </a:p>
          <a:p>
            <a:endParaRPr lang="he-IL" dirty="0"/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EB003890-D2CA-4C29-95CF-6365E0546791}"/>
              </a:ext>
            </a:extLst>
          </p:cNvPr>
          <p:cNvSpPr txBox="1"/>
          <p:nvPr/>
        </p:nvSpPr>
        <p:spPr>
          <a:xfrm>
            <a:off x="7919884" y="886488"/>
            <a:ext cx="3500779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חיפוש לפי: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2499C805-BD53-421D-9C2A-E878EEA4368C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2D4ECE8-CCEA-4747-9013-3ACC11105F9D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C76294DD-1C22-4477-BDB6-75DDEAA7E0E7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A81D9694-082C-4E6A-A22D-2899092E88FC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BE91FB48-8F53-4DF0-B577-4BB248ECAB24}"/>
              </a:ext>
            </a:extLst>
          </p:cNvPr>
          <p:cNvSpPr txBox="1"/>
          <p:nvPr/>
        </p:nvSpPr>
        <p:spPr>
          <a:xfrm>
            <a:off x="6348860" y="41255"/>
            <a:ext cx="1149645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חדש</a:t>
            </a:r>
          </a:p>
        </p:txBody>
      </p:sp>
      <p:graphicFrame>
        <p:nvGraphicFramePr>
          <p:cNvPr id="20" name="טבלה 6">
            <a:extLst>
              <a:ext uri="{FF2B5EF4-FFF2-40B4-BE49-F238E27FC236}">
                <a16:creationId xmlns:a16="http://schemas.microsoft.com/office/drawing/2014/main" id="{7259E6DA-70BC-4BD3-8429-9C8AC33472FD}"/>
              </a:ext>
            </a:extLst>
          </p:cNvPr>
          <p:cNvGraphicFramePr>
            <a:graphicFrameLocks noGrp="1"/>
          </p:cNvGraphicFramePr>
          <p:nvPr/>
        </p:nvGraphicFramePr>
        <p:xfrm>
          <a:off x="185778" y="4626631"/>
          <a:ext cx="11820444" cy="16999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20467">
                  <a:extLst>
                    <a:ext uri="{9D8B030D-6E8A-4147-A177-3AD203B41FA5}">
                      <a16:colId xmlns:a16="http://schemas.microsoft.com/office/drawing/2014/main" val="2333782546"/>
                    </a:ext>
                  </a:extLst>
                </a:gridCol>
                <a:gridCol w="592454">
                  <a:extLst>
                    <a:ext uri="{9D8B030D-6E8A-4147-A177-3AD203B41FA5}">
                      <a16:colId xmlns:a16="http://schemas.microsoft.com/office/drawing/2014/main" val="534755903"/>
                    </a:ext>
                  </a:extLst>
                </a:gridCol>
                <a:gridCol w="934386">
                  <a:extLst>
                    <a:ext uri="{9D8B030D-6E8A-4147-A177-3AD203B41FA5}">
                      <a16:colId xmlns:a16="http://schemas.microsoft.com/office/drawing/2014/main" val="2076580262"/>
                    </a:ext>
                  </a:extLst>
                </a:gridCol>
                <a:gridCol w="1008444">
                  <a:extLst>
                    <a:ext uri="{9D8B030D-6E8A-4147-A177-3AD203B41FA5}">
                      <a16:colId xmlns:a16="http://schemas.microsoft.com/office/drawing/2014/main" val="2175687091"/>
                    </a:ext>
                  </a:extLst>
                </a:gridCol>
                <a:gridCol w="636298">
                  <a:extLst>
                    <a:ext uri="{9D8B030D-6E8A-4147-A177-3AD203B41FA5}">
                      <a16:colId xmlns:a16="http://schemas.microsoft.com/office/drawing/2014/main" val="3809996030"/>
                    </a:ext>
                  </a:extLst>
                </a:gridCol>
                <a:gridCol w="864884">
                  <a:extLst>
                    <a:ext uri="{9D8B030D-6E8A-4147-A177-3AD203B41FA5}">
                      <a16:colId xmlns:a16="http://schemas.microsoft.com/office/drawing/2014/main" val="654895967"/>
                    </a:ext>
                  </a:extLst>
                </a:gridCol>
                <a:gridCol w="800416">
                  <a:extLst>
                    <a:ext uri="{9D8B030D-6E8A-4147-A177-3AD203B41FA5}">
                      <a16:colId xmlns:a16="http://schemas.microsoft.com/office/drawing/2014/main" val="3945390657"/>
                    </a:ext>
                  </a:extLst>
                </a:gridCol>
                <a:gridCol w="832651">
                  <a:extLst>
                    <a:ext uri="{9D8B030D-6E8A-4147-A177-3AD203B41FA5}">
                      <a16:colId xmlns:a16="http://schemas.microsoft.com/office/drawing/2014/main" val="2179529033"/>
                    </a:ext>
                  </a:extLst>
                </a:gridCol>
                <a:gridCol w="1272365">
                  <a:extLst>
                    <a:ext uri="{9D8B030D-6E8A-4147-A177-3AD203B41FA5}">
                      <a16:colId xmlns:a16="http://schemas.microsoft.com/office/drawing/2014/main" val="3503899072"/>
                    </a:ext>
                  </a:extLst>
                </a:gridCol>
                <a:gridCol w="1312607">
                  <a:extLst>
                    <a:ext uri="{9D8B030D-6E8A-4147-A177-3AD203B41FA5}">
                      <a16:colId xmlns:a16="http://schemas.microsoft.com/office/drawing/2014/main" val="1924126625"/>
                    </a:ext>
                  </a:extLst>
                </a:gridCol>
                <a:gridCol w="1441338">
                  <a:extLst>
                    <a:ext uri="{9D8B030D-6E8A-4147-A177-3AD203B41FA5}">
                      <a16:colId xmlns:a16="http://schemas.microsoft.com/office/drawing/2014/main" val="2443008735"/>
                    </a:ext>
                  </a:extLst>
                </a:gridCol>
                <a:gridCol w="835953">
                  <a:extLst>
                    <a:ext uri="{9D8B030D-6E8A-4147-A177-3AD203B41FA5}">
                      <a16:colId xmlns:a16="http://schemas.microsoft.com/office/drawing/2014/main" val="3155797284"/>
                    </a:ext>
                  </a:extLst>
                </a:gridCol>
                <a:gridCol w="668181">
                  <a:extLst>
                    <a:ext uri="{9D8B030D-6E8A-4147-A177-3AD203B41FA5}">
                      <a16:colId xmlns:a16="http://schemas.microsoft.com/office/drawing/2014/main" val="1051129587"/>
                    </a:ext>
                  </a:extLst>
                </a:gridCol>
              </a:tblGrid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מס"ד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סמל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שם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3364"/>
                  </a:ext>
                </a:extLst>
              </a:tr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194808"/>
                  </a:ext>
                </a:extLst>
              </a:tr>
              <a:tr h="311876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243283"/>
                  </a:ext>
                </a:extLst>
              </a:tr>
            </a:tbl>
          </a:graphicData>
        </a:graphic>
      </p:graphicFrame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31E1E311-9A3D-4B61-A6A1-9096634B9C2B}"/>
              </a:ext>
            </a:extLst>
          </p:cNvPr>
          <p:cNvSpPr txBox="1"/>
          <p:nvPr/>
        </p:nvSpPr>
        <p:spPr>
          <a:xfrm>
            <a:off x="195944" y="6168632"/>
            <a:ext cx="3069771" cy="52322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400" dirty="0">
                <a:solidFill>
                  <a:srgbClr val="FF0000"/>
                </a:solidFill>
              </a:rPr>
              <a:t>שנה"ל: ברירת מחדל השנה הנוכחית, ניתן לבחור שנים קודמות</a:t>
            </a:r>
          </a:p>
        </p:txBody>
      </p:sp>
    </p:spTree>
    <p:extLst>
      <p:ext uri="{BB962C8B-B14F-4D97-AF65-F5344CB8AC3E}">
        <p14:creationId xmlns:p14="http://schemas.microsoft.com/office/powerpoint/2010/main" val="2964193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7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מסך ראשי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136468" y="633548"/>
            <a:ext cx="10293531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A707A024-4186-4C49-9CD8-0118DBC42C82}"/>
              </a:ext>
            </a:extLst>
          </p:cNvPr>
          <p:cNvSpPr txBox="1"/>
          <p:nvPr/>
        </p:nvSpPr>
        <p:spPr>
          <a:xfrm>
            <a:off x="10157452" y="90123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מוסדות</a:t>
            </a:r>
          </a:p>
        </p:txBody>
      </p:sp>
      <p:sp>
        <p:nvSpPr>
          <p:cNvPr id="27" name="תיבת טקסט 26">
            <a:extLst>
              <a:ext uri="{FF2B5EF4-FFF2-40B4-BE49-F238E27FC236}">
                <a16:creationId xmlns:a16="http://schemas.microsoft.com/office/drawing/2014/main" id="{76598390-F025-4799-A400-1CD635182114}"/>
              </a:ext>
            </a:extLst>
          </p:cNvPr>
          <p:cNvSpPr txBox="1"/>
          <p:nvPr/>
        </p:nvSpPr>
        <p:spPr>
          <a:xfrm>
            <a:off x="5760725" y="90123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ביצוע</a:t>
            </a:r>
          </a:p>
        </p:txBody>
      </p: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4C948850-1A00-44D4-8744-D07B89FC4D6B}"/>
              </a:ext>
            </a:extLst>
          </p:cNvPr>
          <p:cNvSpPr txBox="1"/>
          <p:nvPr/>
        </p:nvSpPr>
        <p:spPr>
          <a:xfrm>
            <a:off x="7302140" y="90123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פעולות</a:t>
            </a:r>
          </a:p>
        </p:txBody>
      </p:sp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A6BA2B18-B926-4BC1-B4EF-631069748CBA}"/>
              </a:ext>
            </a:extLst>
          </p:cNvPr>
          <p:cNvSpPr txBox="1"/>
          <p:nvPr/>
        </p:nvSpPr>
        <p:spPr>
          <a:xfrm>
            <a:off x="2315981" y="901235"/>
            <a:ext cx="1619793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פירוט תשלומים</a:t>
            </a:r>
          </a:p>
        </p:txBody>
      </p:sp>
      <p:sp>
        <p:nvSpPr>
          <p:cNvPr id="30" name="תיבת טקסט 29">
            <a:extLst>
              <a:ext uri="{FF2B5EF4-FFF2-40B4-BE49-F238E27FC236}">
                <a16:creationId xmlns:a16="http://schemas.microsoft.com/office/drawing/2014/main" id="{91100299-1C12-437C-BB3D-22A61725A3A1}"/>
              </a:ext>
            </a:extLst>
          </p:cNvPr>
          <p:cNvSpPr txBox="1"/>
          <p:nvPr/>
        </p:nvSpPr>
        <p:spPr>
          <a:xfrm>
            <a:off x="914401" y="901235"/>
            <a:ext cx="136239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פניות</a:t>
            </a:r>
          </a:p>
        </p:txBody>
      </p:sp>
      <p:sp>
        <p:nvSpPr>
          <p:cNvPr id="31" name="תיבת טקסט 30">
            <a:extLst>
              <a:ext uri="{FF2B5EF4-FFF2-40B4-BE49-F238E27FC236}">
                <a16:creationId xmlns:a16="http://schemas.microsoft.com/office/drawing/2014/main" id="{94EDC35E-4456-42EC-BFAE-DDCC458F9BD7}"/>
              </a:ext>
            </a:extLst>
          </p:cNvPr>
          <p:cNvSpPr txBox="1"/>
          <p:nvPr/>
        </p:nvSpPr>
        <p:spPr>
          <a:xfrm>
            <a:off x="8851167" y="90123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סטטוס בי"ס</a:t>
            </a:r>
          </a:p>
        </p:txBody>
      </p:sp>
      <p:sp>
        <p:nvSpPr>
          <p:cNvPr id="32" name="תיבת טקסט 31">
            <a:extLst>
              <a:ext uri="{FF2B5EF4-FFF2-40B4-BE49-F238E27FC236}">
                <a16:creationId xmlns:a16="http://schemas.microsoft.com/office/drawing/2014/main" id="{4883A47B-2746-40C6-92AB-DB3A16D6E96F}"/>
              </a:ext>
            </a:extLst>
          </p:cNvPr>
          <p:cNvSpPr txBox="1"/>
          <p:nvPr/>
        </p:nvSpPr>
        <p:spPr>
          <a:xfrm>
            <a:off x="3982065" y="901235"/>
            <a:ext cx="171896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סיכום דו"ח ביצוע</a:t>
            </a:r>
          </a:p>
        </p:txBody>
      </p:sp>
      <p:sp>
        <p:nvSpPr>
          <p:cNvPr id="17" name="תיבת טקסט 16">
            <a:extLst>
              <a:ext uri="{FF2B5EF4-FFF2-40B4-BE49-F238E27FC236}">
                <a16:creationId xmlns:a16="http://schemas.microsoft.com/office/drawing/2014/main" id="{6F0816A2-9915-4E65-BA45-ED2B2CDF3971}"/>
              </a:ext>
            </a:extLst>
          </p:cNvPr>
          <p:cNvSpPr txBox="1"/>
          <p:nvPr/>
        </p:nvSpPr>
        <p:spPr>
          <a:xfrm>
            <a:off x="940525" y="3615026"/>
            <a:ext cx="10489474" cy="3788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אחזקה</a:t>
            </a:r>
          </a:p>
        </p:txBody>
      </p:sp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E7CBFE99-7451-4B56-9BE1-98C0BB27C523}"/>
              </a:ext>
            </a:extLst>
          </p:cNvPr>
          <p:cNvSpPr txBox="1"/>
          <p:nvPr/>
        </p:nvSpPr>
        <p:spPr>
          <a:xfrm>
            <a:off x="7315198" y="4113353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משתמשי מערכת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06FC2985-86D6-4574-8412-58666D1F2717}"/>
              </a:ext>
            </a:extLst>
          </p:cNvPr>
          <p:cNvSpPr txBox="1"/>
          <p:nvPr/>
        </p:nvSpPr>
        <p:spPr>
          <a:xfrm>
            <a:off x="7315198" y="4579288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רשויות</a:t>
            </a:r>
          </a:p>
        </p:txBody>
      </p:sp>
      <p:sp>
        <p:nvSpPr>
          <p:cNvPr id="34" name="תיבת טקסט 33">
            <a:extLst>
              <a:ext uri="{FF2B5EF4-FFF2-40B4-BE49-F238E27FC236}">
                <a16:creationId xmlns:a16="http://schemas.microsoft.com/office/drawing/2014/main" id="{060ADEEB-BDD6-4E42-B616-B47E70BB4068}"/>
              </a:ext>
            </a:extLst>
          </p:cNvPr>
          <p:cNvSpPr txBox="1"/>
          <p:nvPr/>
        </p:nvSpPr>
        <p:spPr>
          <a:xfrm>
            <a:off x="940525" y="4113353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טופס הצהרת מנהל – צירוף קובץ ע"י המינהלת</a:t>
            </a:r>
          </a:p>
        </p:txBody>
      </p:sp>
      <p:sp>
        <p:nvSpPr>
          <p:cNvPr id="35" name="תיבת טקסט 34">
            <a:extLst>
              <a:ext uri="{FF2B5EF4-FFF2-40B4-BE49-F238E27FC236}">
                <a16:creationId xmlns:a16="http://schemas.microsoft.com/office/drawing/2014/main" id="{983B5F8F-1871-44C5-B2FB-3E2D4C83CF1B}"/>
              </a:ext>
            </a:extLst>
          </p:cNvPr>
          <p:cNvSpPr txBox="1"/>
          <p:nvPr/>
        </p:nvSpPr>
        <p:spPr>
          <a:xfrm>
            <a:off x="7315197" y="5059805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מחוזות</a:t>
            </a:r>
          </a:p>
        </p:txBody>
      </p:sp>
      <p:sp>
        <p:nvSpPr>
          <p:cNvPr id="36" name="תיבת טקסט 35">
            <a:extLst>
              <a:ext uri="{FF2B5EF4-FFF2-40B4-BE49-F238E27FC236}">
                <a16:creationId xmlns:a16="http://schemas.microsoft.com/office/drawing/2014/main" id="{D92FD2AA-4256-425B-939A-BC08E8CBC34D}"/>
              </a:ext>
            </a:extLst>
          </p:cNvPr>
          <p:cNvSpPr txBox="1"/>
          <p:nvPr/>
        </p:nvSpPr>
        <p:spPr>
          <a:xfrm>
            <a:off x="940524" y="4560169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קול קורא – צירוף קובץ ע"י המינהלת</a:t>
            </a:r>
          </a:p>
        </p:txBody>
      </p:sp>
      <p:sp>
        <p:nvSpPr>
          <p:cNvPr id="37" name="תיבת טקסט 36">
            <a:extLst>
              <a:ext uri="{FF2B5EF4-FFF2-40B4-BE49-F238E27FC236}">
                <a16:creationId xmlns:a16="http://schemas.microsoft.com/office/drawing/2014/main" id="{A7CC2BE0-1C78-4395-AE8D-A4898D85DA20}"/>
              </a:ext>
            </a:extLst>
          </p:cNvPr>
          <p:cNvSpPr txBox="1"/>
          <p:nvPr/>
        </p:nvSpPr>
        <p:spPr>
          <a:xfrm>
            <a:off x="940523" y="5014902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חוזר מנכ"ל – צירוף קובץ ע"י המינהלת</a:t>
            </a:r>
          </a:p>
        </p:txBody>
      </p:sp>
      <p:sp>
        <p:nvSpPr>
          <p:cNvPr id="38" name="תיבת טקסט 37">
            <a:extLst>
              <a:ext uri="{FF2B5EF4-FFF2-40B4-BE49-F238E27FC236}">
                <a16:creationId xmlns:a16="http://schemas.microsoft.com/office/drawing/2014/main" id="{00DE74F4-C128-4F59-B11F-FD9DE906E0E0}"/>
              </a:ext>
            </a:extLst>
          </p:cNvPr>
          <p:cNvSpPr txBox="1"/>
          <p:nvPr/>
        </p:nvSpPr>
        <p:spPr>
          <a:xfrm>
            <a:off x="7302141" y="1603643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קול קורא – קובץ מצורף לפתיחה</a:t>
            </a:r>
          </a:p>
        </p:txBody>
      </p:sp>
      <p:sp>
        <p:nvSpPr>
          <p:cNvPr id="39" name="תיבת טקסט 38">
            <a:extLst>
              <a:ext uri="{FF2B5EF4-FFF2-40B4-BE49-F238E27FC236}">
                <a16:creationId xmlns:a16="http://schemas.microsoft.com/office/drawing/2014/main" id="{8C3F0B38-2587-43C6-ACFD-8B3D1C0B17FC}"/>
              </a:ext>
            </a:extLst>
          </p:cNvPr>
          <p:cNvSpPr txBox="1"/>
          <p:nvPr/>
        </p:nvSpPr>
        <p:spPr>
          <a:xfrm>
            <a:off x="7302140" y="2058376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חוזר מנכ"ל – קובץ מצורף לפתיחה</a:t>
            </a:r>
          </a:p>
        </p:txBody>
      </p:sp>
      <p:sp>
        <p:nvSpPr>
          <p:cNvPr id="40" name="תיבת טקסט 39">
            <a:extLst>
              <a:ext uri="{FF2B5EF4-FFF2-40B4-BE49-F238E27FC236}">
                <a16:creationId xmlns:a16="http://schemas.microsoft.com/office/drawing/2014/main" id="{0CA1703B-53CE-46C7-8F7A-D8A3E10A6618}"/>
              </a:ext>
            </a:extLst>
          </p:cNvPr>
          <p:cNvSpPr txBox="1"/>
          <p:nvPr/>
        </p:nvSpPr>
        <p:spPr>
          <a:xfrm>
            <a:off x="940522" y="5461718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חוברת הדרכה – צירוף קובץ ע"י המינהלת</a:t>
            </a:r>
          </a:p>
        </p:txBody>
      </p:sp>
      <p:sp>
        <p:nvSpPr>
          <p:cNvPr id="41" name="תיבת טקסט 40">
            <a:extLst>
              <a:ext uri="{FF2B5EF4-FFF2-40B4-BE49-F238E27FC236}">
                <a16:creationId xmlns:a16="http://schemas.microsoft.com/office/drawing/2014/main" id="{F910EEE8-D0ED-4C94-88A2-D1FB121ED69F}"/>
              </a:ext>
            </a:extLst>
          </p:cNvPr>
          <p:cNvSpPr txBox="1"/>
          <p:nvPr/>
        </p:nvSpPr>
        <p:spPr>
          <a:xfrm>
            <a:off x="7302139" y="2476455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חוברת הדרכה</a:t>
            </a:r>
          </a:p>
        </p:txBody>
      </p:sp>
      <p:sp>
        <p:nvSpPr>
          <p:cNvPr id="42" name="תיבת טקסט 41">
            <a:extLst>
              <a:ext uri="{FF2B5EF4-FFF2-40B4-BE49-F238E27FC236}">
                <a16:creationId xmlns:a16="http://schemas.microsoft.com/office/drawing/2014/main" id="{436E7539-2A09-47AE-ACD7-C2223867E3B7}"/>
              </a:ext>
            </a:extLst>
          </p:cNvPr>
          <p:cNvSpPr txBox="1"/>
          <p:nvPr/>
        </p:nvSpPr>
        <p:spPr>
          <a:xfrm>
            <a:off x="7315197" y="5465649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מערכת התראות</a:t>
            </a:r>
          </a:p>
        </p:txBody>
      </p:sp>
      <p:sp>
        <p:nvSpPr>
          <p:cNvPr id="43" name="תיבת טקסט 42">
            <a:extLst>
              <a:ext uri="{FF2B5EF4-FFF2-40B4-BE49-F238E27FC236}">
                <a16:creationId xmlns:a16="http://schemas.microsoft.com/office/drawing/2014/main" id="{1AB01109-57CA-463F-869E-DD291D30E923}"/>
              </a:ext>
            </a:extLst>
          </p:cNvPr>
          <p:cNvSpPr txBox="1"/>
          <p:nvPr/>
        </p:nvSpPr>
        <p:spPr>
          <a:xfrm>
            <a:off x="940521" y="5881765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קטלוג ספרים מאושרים – צירוף קובץ ע"י המינהלת</a:t>
            </a:r>
          </a:p>
        </p:txBody>
      </p:sp>
      <p:sp>
        <p:nvSpPr>
          <p:cNvPr id="44" name="תיבת טקסט 43">
            <a:extLst>
              <a:ext uri="{FF2B5EF4-FFF2-40B4-BE49-F238E27FC236}">
                <a16:creationId xmlns:a16="http://schemas.microsoft.com/office/drawing/2014/main" id="{ACEC1BA6-C265-4646-ABE2-1666377F9C0C}"/>
              </a:ext>
            </a:extLst>
          </p:cNvPr>
          <p:cNvSpPr txBox="1"/>
          <p:nvPr/>
        </p:nvSpPr>
        <p:spPr>
          <a:xfrm>
            <a:off x="7302139" y="2898260"/>
            <a:ext cx="4114799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קטלוג ספרים מאושרים</a:t>
            </a:r>
          </a:p>
        </p:txBody>
      </p:sp>
      <p:sp>
        <p:nvSpPr>
          <p:cNvPr id="45" name="תיבת טקסט 44">
            <a:extLst>
              <a:ext uri="{FF2B5EF4-FFF2-40B4-BE49-F238E27FC236}">
                <a16:creationId xmlns:a16="http://schemas.microsoft.com/office/drawing/2014/main" id="{C141FAB9-5D40-461B-B403-21B6AC4AACDC}"/>
              </a:ext>
            </a:extLst>
          </p:cNvPr>
          <p:cNvSpPr txBox="1"/>
          <p:nvPr/>
        </p:nvSpPr>
        <p:spPr>
          <a:xfrm>
            <a:off x="940520" y="6301812"/>
            <a:ext cx="4114799" cy="5539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sz="1500" dirty="0">
                <a:solidFill>
                  <a:srgbClr val="FF0000"/>
                </a:solidFill>
              </a:rPr>
              <a:t>מערכת הודעות – כתיבת תוכן ע"י המינהלת להצגה בפתיחת המערכת בכלל המוסדות</a:t>
            </a:r>
          </a:p>
        </p:txBody>
      </p:sp>
      <p:sp>
        <p:nvSpPr>
          <p:cNvPr id="2" name="מלבן: פינות אלכסוניות מעוגלות 1">
            <a:extLst>
              <a:ext uri="{FF2B5EF4-FFF2-40B4-BE49-F238E27FC236}">
                <a16:creationId xmlns:a16="http://schemas.microsoft.com/office/drawing/2014/main" id="{8787B5CB-EE75-40E8-B87C-E84D735CF053}"/>
              </a:ext>
            </a:extLst>
          </p:cNvPr>
          <p:cNvSpPr/>
          <p:nvPr/>
        </p:nvSpPr>
        <p:spPr>
          <a:xfrm>
            <a:off x="1136466" y="1603643"/>
            <a:ext cx="4624259" cy="1554285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מערכת הודעות</a:t>
            </a:r>
          </a:p>
        </p:txBody>
      </p:sp>
    </p:spTree>
    <p:extLst>
      <p:ext uri="{BB962C8B-B14F-4D97-AF65-F5344CB8AC3E}">
        <p14:creationId xmlns:p14="http://schemas.microsoft.com/office/powerpoint/2010/main" val="2474242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7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פניות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202094" y="628803"/>
            <a:ext cx="10293531" cy="46628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r>
              <a:rPr lang="he-IL" sz="1500" dirty="0"/>
              <a:t>סמל מוסד:</a:t>
            </a:r>
          </a:p>
          <a:p>
            <a:r>
              <a:rPr lang="he-IL" sz="1500" dirty="0"/>
              <a:t>שם מוסד :</a:t>
            </a:r>
          </a:p>
          <a:p>
            <a:r>
              <a:rPr lang="he-IL" sz="1500" dirty="0"/>
              <a:t>שלב חינוך: (יסודי, חט"ב, </a:t>
            </a:r>
            <a:r>
              <a:rPr lang="he-IL" sz="1500" dirty="0" err="1"/>
              <a:t>חט"ע</a:t>
            </a:r>
            <a:r>
              <a:rPr lang="he-IL" sz="1500" dirty="0"/>
              <a:t>)</a:t>
            </a:r>
          </a:p>
          <a:p>
            <a:r>
              <a:rPr lang="he-IL" sz="1500" dirty="0"/>
              <a:t>סטטוס השתתפות: (ריק/חדש/ממשיך/מתחדש)</a:t>
            </a:r>
          </a:p>
          <a:p>
            <a:r>
              <a:rPr lang="he-IL" sz="1500" dirty="0"/>
              <a:t>גורם מדווח :(צפון, חיפה, מרכז, ת"א, ירושלים, </a:t>
            </a:r>
            <a:r>
              <a:rPr lang="he-IL" sz="1500" dirty="0" err="1"/>
              <a:t>מנח"י</a:t>
            </a:r>
            <a:r>
              <a:rPr lang="he-IL" sz="1500" dirty="0"/>
              <a:t>, דרום, חרדי)</a:t>
            </a:r>
          </a:p>
          <a:p>
            <a:r>
              <a:rPr lang="he-IL" sz="1500" dirty="0"/>
              <a:t>מגזר : (יהודי, ערבי, צ'רקסי, בדואי, דרוזי)</a:t>
            </a:r>
          </a:p>
          <a:p>
            <a:r>
              <a:rPr lang="he-IL" sz="1500" dirty="0"/>
              <a:t>סוג חינוך : (רגיל, מיוחד)</a:t>
            </a:r>
          </a:p>
          <a:p>
            <a:r>
              <a:rPr lang="he-IL" sz="1500" dirty="0"/>
              <a:t>רשות: (בחירה מרשימת רשויות)</a:t>
            </a:r>
          </a:p>
          <a:p>
            <a:r>
              <a:rPr lang="he-IL" sz="1500" dirty="0"/>
              <a:t>שם הישוב:</a:t>
            </a:r>
          </a:p>
          <a:p>
            <a:r>
              <a:rPr lang="he-IL" sz="1500" dirty="0"/>
              <a:t>שם מנהל/ת בי"ס:</a:t>
            </a:r>
          </a:p>
          <a:p>
            <a:r>
              <a:rPr lang="he-IL" sz="1500" dirty="0"/>
              <a:t>מייל :</a:t>
            </a:r>
          </a:p>
          <a:p>
            <a:r>
              <a:rPr lang="he-IL" sz="1500" dirty="0"/>
              <a:t>טלפון :</a:t>
            </a:r>
          </a:p>
          <a:p>
            <a:r>
              <a:rPr lang="he-IL" sz="1500" dirty="0"/>
              <a:t>מילת מפתח:</a:t>
            </a:r>
          </a:p>
          <a:p>
            <a:endParaRPr lang="he-IL" sz="1500" dirty="0"/>
          </a:p>
          <a:p>
            <a:endParaRPr lang="he-IL" sz="1500" dirty="0"/>
          </a:p>
          <a:p>
            <a:endParaRPr lang="he-IL" dirty="0"/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EB003890-D2CA-4C29-95CF-6365E0546791}"/>
              </a:ext>
            </a:extLst>
          </p:cNvPr>
          <p:cNvSpPr txBox="1"/>
          <p:nvPr/>
        </p:nvSpPr>
        <p:spPr>
          <a:xfrm>
            <a:off x="7919884" y="886488"/>
            <a:ext cx="3500779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חיפוש לפי: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2499C805-BD53-421D-9C2A-E878EEA4368C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2D4ECE8-CCEA-4747-9013-3ACC11105F9D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C76294DD-1C22-4477-BDB6-75DDEAA7E0E7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A81D9694-082C-4E6A-A22D-2899092E88FC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BE91FB48-8F53-4DF0-B577-4BB248ECAB24}"/>
              </a:ext>
            </a:extLst>
          </p:cNvPr>
          <p:cNvSpPr txBox="1"/>
          <p:nvPr/>
        </p:nvSpPr>
        <p:spPr>
          <a:xfrm>
            <a:off x="6348860" y="41255"/>
            <a:ext cx="1149645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חדש</a:t>
            </a:r>
          </a:p>
        </p:txBody>
      </p:sp>
      <p:graphicFrame>
        <p:nvGraphicFramePr>
          <p:cNvPr id="20" name="טבלה 6">
            <a:extLst>
              <a:ext uri="{FF2B5EF4-FFF2-40B4-BE49-F238E27FC236}">
                <a16:creationId xmlns:a16="http://schemas.microsoft.com/office/drawing/2014/main" id="{7259E6DA-70BC-4BD3-8429-9C8AC33472FD}"/>
              </a:ext>
            </a:extLst>
          </p:cNvPr>
          <p:cNvGraphicFramePr>
            <a:graphicFrameLocks noGrp="1"/>
          </p:cNvGraphicFramePr>
          <p:nvPr/>
        </p:nvGraphicFramePr>
        <p:xfrm>
          <a:off x="185778" y="4626631"/>
          <a:ext cx="11820444" cy="16999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20467">
                  <a:extLst>
                    <a:ext uri="{9D8B030D-6E8A-4147-A177-3AD203B41FA5}">
                      <a16:colId xmlns:a16="http://schemas.microsoft.com/office/drawing/2014/main" val="2333782546"/>
                    </a:ext>
                  </a:extLst>
                </a:gridCol>
                <a:gridCol w="592454">
                  <a:extLst>
                    <a:ext uri="{9D8B030D-6E8A-4147-A177-3AD203B41FA5}">
                      <a16:colId xmlns:a16="http://schemas.microsoft.com/office/drawing/2014/main" val="534755903"/>
                    </a:ext>
                  </a:extLst>
                </a:gridCol>
                <a:gridCol w="934386">
                  <a:extLst>
                    <a:ext uri="{9D8B030D-6E8A-4147-A177-3AD203B41FA5}">
                      <a16:colId xmlns:a16="http://schemas.microsoft.com/office/drawing/2014/main" val="2076580262"/>
                    </a:ext>
                  </a:extLst>
                </a:gridCol>
                <a:gridCol w="1008444">
                  <a:extLst>
                    <a:ext uri="{9D8B030D-6E8A-4147-A177-3AD203B41FA5}">
                      <a16:colId xmlns:a16="http://schemas.microsoft.com/office/drawing/2014/main" val="2175687091"/>
                    </a:ext>
                  </a:extLst>
                </a:gridCol>
                <a:gridCol w="636298">
                  <a:extLst>
                    <a:ext uri="{9D8B030D-6E8A-4147-A177-3AD203B41FA5}">
                      <a16:colId xmlns:a16="http://schemas.microsoft.com/office/drawing/2014/main" val="3809996030"/>
                    </a:ext>
                  </a:extLst>
                </a:gridCol>
                <a:gridCol w="864884">
                  <a:extLst>
                    <a:ext uri="{9D8B030D-6E8A-4147-A177-3AD203B41FA5}">
                      <a16:colId xmlns:a16="http://schemas.microsoft.com/office/drawing/2014/main" val="654895967"/>
                    </a:ext>
                  </a:extLst>
                </a:gridCol>
                <a:gridCol w="800416">
                  <a:extLst>
                    <a:ext uri="{9D8B030D-6E8A-4147-A177-3AD203B41FA5}">
                      <a16:colId xmlns:a16="http://schemas.microsoft.com/office/drawing/2014/main" val="3945390657"/>
                    </a:ext>
                  </a:extLst>
                </a:gridCol>
                <a:gridCol w="832651">
                  <a:extLst>
                    <a:ext uri="{9D8B030D-6E8A-4147-A177-3AD203B41FA5}">
                      <a16:colId xmlns:a16="http://schemas.microsoft.com/office/drawing/2014/main" val="2179529033"/>
                    </a:ext>
                  </a:extLst>
                </a:gridCol>
                <a:gridCol w="1272365">
                  <a:extLst>
                    <a:ext uri="{9D8B030D-6E8A-4147-A177-3AD203B41FA5}">
                      <a16:colId xmlns:a16="http://schemas.microsoft.com/office/drawing/2014/main" val="3503899072"/>
                    </a:ext>
                  </a:extLst>
                </a:gridCol>
                <a:gridCol w="1312607">
                  <a:extLst>
                    <a:ext uri="{9D8B030D-6E8A-4147-A177-3AD203B41FA5}">
                      <a16:colId xmlns:a16="http://schemas.microsoft.com/office/drawing/2014/main" val="1924126625"/>
                    </a:ext>
                  </a:extLst>
                </a:gridCol>
                <a:gridCol w="1441338">
                  <a:extLst>
                    <a:ext uri="{9D8B030D-6E8A-4147-A177-3AD203B41FA5}">
                      <a16:colId xmlns:a16="http://schemas.microsoft.com/office/drawing/2014/main" val="2443008735"/>
                    </a:ext>
                  </a:extLst>
                </a:gridCol>
                <a:gridCol w="835953">
                  <a:extLst>
                    <a:ext uri="{9D8B030D-6E8A-4147-A177-3AD203B41FA5}">
                      <a16:colId xmlns:a16="http://schemas.microsoft.com/office/drawing/2014/main" val="3155797284"/>
                    </a:ext>
                  </a:extLst>
                </a:gridCol>
                <a:gridCol w="668181">
                  <a:extLst>
                    <a:ext uri="{9D8B030D-6E8A-4147-A177-3AD203B41FA5}">
                      <a16:colId xmlns:a16="http://schemas.microsoft.com/office/drawing/2014/main" val="1051129587"/>
                    </a:ext>
                  </a:extLst>
                </a:gridCol>
              </a:tblGrid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מס"ד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סמל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שם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3364"/>
                  </a:ext>
                </a:extLst>
              </a:tr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194808"/>
                  </a:ext>
                </a:extLst>
              </a:tr>
              <a:tr h="311876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2432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3372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916093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משתמשי מערכת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202094" y="525581"/>
            <a:ext cx="10293531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r>
              <a:rPr lang="he-IL" sz="1500" dirty="0"/>
              <a:t>שם:</a:t>
            </a:r>
          </a:p>
          <a:p>
            <a:r>
              <a:rPr lang="he-IL" sz="1500" dirty="0"/>
              <a:t>סמל:</a:t>
            </a:r>
          </a:p>
          <a:p>
            <a:r>
              <a:rPr lang="he-IL" sz="1500" dirty="0"/>
              <a:t>סוג הרשאה: (מינהלת / רפרנט בי"ס/ רפרנט מחוזי)</a:t>
            </a:r>
          </a:p>
          <a:p>
            <a:endParaRPr lang="he-IL" sz="1500" dirty="0"/>
          </a:p>
          <a:p>
            <a:endParaRPr lang="he-IL" sz="1500" dirty="0"/>
          </a:p>
          <a:p>
            <a:endParaRPr lang="he-IL" sz="1500" dirty="0"/>
          </a:p>
          <a:p>
            <a:endParaRPr lang="he-IL" dirty="0"/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EB003890-D2CA-4C29-95CF-6365E0546791}"/>
              </a:ext>
            </a:extLst>
          </p:cNvPr>
          <p:cNvSpPr txBox="1"/>
          <p:nvPr/>
        </p:nvSpPr>
        <p:spPr>
          <a:xfrm>
            <a:off x="7919884" y="1402688"/>
            <a:ext cx="3500779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חיפוש לפי: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2499C805-BD53-421D-9C2A-E878EEA4368C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2D4ECE8-CCEA-4747-9013-3ACC11105F9D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C76294DD-1C22-4477-BDB6-75DDEAA7E0E7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A81D9694-082C-4E6A-A22D-2899092E88FC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BE91FB48-8F53-4DF0-B577-4BB248ECAB24}"/>
              </a:ext>
            </a:extLst>
          </p:cNvPr>
          <p:cNvSpPr txBox="1"/>
          <p:nvPr/>
        </p:nvSpPr>
        <p:spPr>
          <a:xfrm>
            <a:off x="6348860" y="41255"/>
            <a:ext cx="1149645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חדש</a:t>
            </a:r>
          </a:p>
        </p:txBody>
      </p:sp>
      <p:graphicFrame>
        <p:nvGraphicFramePr>
          <p:cNvPr id="20" name="טבלה 6">
            <a:extLst>
              <a:ext uri="{FF2B5EF4-FFF2-40B4-BE49-F238E27FC236}">
                <a16:creationId xmlns:a16="http://schemas.microsoft.com/office/drawing/2014/main" id="{7259E6DA-70BC-4BD3-8429-9C8AC3347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830216"/>
              </p:ext>
            </p:extLst>
          </p:nvPr>
        </p:nvGraphicFramePr>
        <p:xfrm>
          <a:off x="4350338" y="3139476"/>
          <a:ext cx="7140618" cy="16999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20467">
                  <a:extLst>
                    <a:ext uri="{9D8B030D-6E8A-4147-A177-3AD203B41FA5}">
                      <a16:colId xmlns:a16="http://schemas.microsoft.com/office/drawing/2014/main" val="2333782546"/>
                    </a:ext>
                  </a:extLst>
                </a:gridCol>
                <a:gridCol w="592454">
                  <a:extLst>
                    <a:ext uri="{9D8B030D-6E8A-4147-A177-3AD203B41FA5}">
                      <a16:colId xmlns:a16="http://schemas.microsoft.com/office/drawing/2014/main" val="534755903"/>
                    </a:ext>
                  </a:extLst>
                </a:gridCol>
                <a:gridCol w="934386">
                  <a:extLst>
                    <a:ext uri="{9D8B030D-6E8A-4147-A177-3AD203B41FA5}">
                      <a16:colId xmlns:a16="http://schemas.microsoft.com/office/drawing/2014/main" val="2076580262"/>
                    </a:ext>
                  </a:extLst>
                </a:gridCol>
                <a:gridCol w="1201612">
                  <a:extLst>
                    <a:ext uri="{9D8B030D-6E8A-4147-A177-3AD203B41FA5}">
                      <a16:colId xmlns:a16="http://schemas.microsoft.com/office/drawing/2014/main" val="2175687091"/>
                    </a:ext>
                  </a:extLst>
                </a:gridCol>
                <a:gridCol w="1283109">
                  <a:extLst>
                    <a:ext uri="{9D8B030D-6E8A-4147-A177-3AD203B41FA5}">
                      <a16:colId xmlns:a16="http://schemas.microsoft.com/office/drawing/2014/main" val="3809996030"/>
                    </a:ext>
                  </a:extLst>
                </a:gridCol>
                <a:gridCol w="1195983">
                  <a:extLst>
                    <a:ext uri="{9D8B030D-6E8A-4147-A177-3AD203B41FA5}">
                      <a16:colId xmlns:a16="http://schemas.microsoft.com/office/drawing/2014/main" val="654895967"/>
                    </a:ext>
                  </a:extLst>
                </a:gridCol>
                <a:gridCol w="1312607">
                  <a:extLst>
                    <a:ext uri="{9D8B030D-6E8A-4147-A177-3AD203B41FA5}">
                      <a16:colId xmlns:a16="http://schemas.microsoft.com/office/drawing/2014/main" val="1924126625"/>
                    </a:ext>
                  </a:extLst>
                </a:gridCol>
              </a:tblGrid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מס"ד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שם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סמל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סוג הרשאה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שם משתמש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סיסמה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3364"/>
                  </a:ext>
                </a:extLst>
              </a:tr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194808"/>
                  </a:ext>
                </a:extLst>
              </a:tr>
              <a:tr h="311876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243283"/>
                  </a:ext>
                </a:extLst>
              </a:tr>
            </a:tbl>
          </a:graphicData>
        </a:graphic>
      </p:graphicFrame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25959A72-D7DA-427E-BF87-FECBAC978BF2}"/>
              </a:ext>
            </a:extLst>
          </p:cNvPr>
          <p:cNvSpPr txBox="1"/>
          <p:nvPr/>
        </p:nvSpPr>
        <p:spPr>
          <a:xfrm>
            <a:off x="914401" y="471382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אחזקה</a:t>
            </a:r>
          </a:p>
        </p:txBody>
      </p:sp>
      <p:sp>
        <p:nvSpPr>
          <p:cNvPr id="12" name="מלבן: פינות מעוגלות 11">
            <a:extLst>
              <a:ext uri="{FF2B5EF4-FFF2-40B4-BE49-F238E27FC236}">
                <a16:creationId xmlns:a16="http://schemas.microsoft.com/office/drawing/2014/main" id="{B828554B-E315-4348-8361-FFB40E7AAECB}"/>
              </a:ext>
            </a:extLst>
          </p:cNvPr>
          <p:cNvSpPr/>
          <p:nvPr/>
        </p:nvSpPr>
        <p:spPr>
          <a:xfrm>
            <a:off x="470263" y="2207623"/>
            <a:ext cx="3095897" cy="35792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כלל הנתונים יועלו למערכת בתחילת כל שנה</a:t>
            </a:r>
          </a:p>
        </p:txBody>
      </p:sp>
    </p:spTree>
    <p:extLst>
      <p:ext uri="{BB962C8B-B14F-4D97-AF65-F5344CB8AC3E}">
        <p14:creationId xmlns:p14="http://schemas.microsoft.com/office/powerpoint/2010/main" val="2271265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916093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רשויות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3052972" y="1754105"/>
            <a:ext cx="8437984" cy="30931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500" dirty="0"/>
              <a:t>שם:</a:t>
            </a:r>
          </a:p>
          <a:p>
            <a:r>
              <a:rPr lang="he-IL" sz="1500" dirty="0"/>
              <a:t>מחוז:</a:t>
            </a:r>
          </a:p>
          <a:p>
            <a:r>
              <a:rPr lang="he-IL" sz="1500" dirty="0"/>
              <a:t>רפרנט/</a:t>
            </a:r>
            <a:r>
              <a:rPr lang="he-IL" sz="1500" dirty="0" err="1"/>
              <a:t>ית</a:t>
            </a:r>
            <a:r>
              <a:rPr lang="he-IL" sz="1500" dirty="0"/>
              <a:t> המחוז:</a:t>
            </a:r>
          </a:p>
          <a:p>
            <a:r>
              <a:rPr lang="he-IL" sz="1500" dirty="0"/>
              <a:t>איש/ת קשר1:</a:t>
            </a:r>
          </a:p>
          <a:p>
            <a:r>
              <a:rPr lang="he-IL" sz="1500" dirty="0"/>
              <a:t>תפקיד איש/ת קשר1:</a:t>
            </a:r>
          </a:p>
          <a:p>
            <a:r>
              <a:rPr lang="he-IL" sz="1500" dirty="0"/>
              <a:t>מס' טלפון 1:</a:t>
            </a:r>
          </a:p>
          <a:p>
            <a:r>
              <a:rPr lang="he-IL" sz="1500" dirty="0"/>
              <a:t>מייל1:</a:t>
            </a:r>
          </a:p>
          <a:p>
            <a:r>
              <a:rPr lang="he-IL" sz="1500" dirty="0"/>
              <a:t>איש/ת קשר 2:</a:t>
            </a:r>
          </a:p>
          <a:p>
            <a:r>
              <a:rPr lang="he-IL" sz="1500" dirty="0"/>
              <a:t>תפקיד איש/ת קשר 2:</a:t>
            </a:r>
          </a:p>
          <a:p>
            <a:r>
              <a:rPr lang="he-IL" sz="1500" dirty="0"/>
              <a:t>מס' טלפון 2:</a:t>
            </a:r>
          </a:p>
          <a:p>
            <a:r>
              <a:rPr lang="he-IL" sz="1500" dirty="0"/>
              <a:t>מייל2:</a:t>
            </a:r>
          </a:p>
          <a:p>
            <a:r>
              <a:rPr lang="he-IL" sz="1500" dirty="0"/>
              <a:t>סטטוס פעילות:</a:t>
            </a:r>
          </a:p>
          <a:p>
            <a:endParaRPr lang="he-IL" sz="1500" dirty="0"/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EB003890-D2CA-4C29-95CF-6365E0546791}"/>
              </a:ext>
            </a:extLst>
          </p:cNvPr>
          <p:cNvSpPr txBox="1"/>
          <p:nvPr/>
        </p:nvSpPr>
        <p:spPr>
          <a:xfrm>
            <a:off x="7919884" y="1358444"/>
            <a:ext cx="3500779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חיפוש לפי: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2499C805-BD53-421D-9C2A-E878EEA4368C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2D4ECE8-CCEA-4747-9013-3ACC11105F9D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C76294DD-1C22-4477-BDB6-75DDEAA7E0E7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A81D9694-082C-4E6A-A22D-2899092E88FC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BE91FB48-8F53-4DF0-B577-4BB248ECAB24}"/>
              </a:ext>
            </a:extLst>
          </p:cNvPr>
          <p:cNvSpPr txBox="1"/>
          <p:nvPr/>
        </p:nvSpPr>
        <p:spPr>
          <a:xfrm>
            <a:off x="6348860" y="41255"/>
            <a:ext cx="1149645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חדש</a:t>
            </a:r>
          </a:p>
        </p:txBody>
      </p:sp>
      <p:graphicFrame>
        <p:nvGraphicFramePr>
          <p:cNvPr id="20" name="טבלה 6">
            <a:extLst>
              <a:ext uri="{FF2B5EF4-FFF2-40B4-BE49-F238E27FC236}">
                <a16:creationId xmlns:a16="http://schemas.microsoft.com/office/drawing/2014/main" id="{7259E6DA-70BC-4BD3-8429-9C8AC3347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50039"/>
              </p:ext>
            </p:extLst>
          </p:nvPr>
        </p:nvGraphicFramePr>
        <p:xfrm>
          <a:off x="4289383" y="4686674"/>
          <a:ext cx="7140618" cy="16999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20467">
                  <a:extLst>
                    <a:ext uri="{9D8B030D-6E8A-4147-A177-3AD203B41FA5}">
                      <a16:colId xmlns:a16="http://schemas.microsoft.com/office/drawing/2014/main" val="2333782546"/>
                    </a:ext>
                  </a:extLst>
                </a:gridCol>
                <a:gridCol w="592454">
                  <a:extLst>
                    <a:ext uri="{9D8B030D-6E8A-4147-A177-3AD203B41FA5}">
                      <a16:colId xmlns:a16="http://schemas.microsoft.com/office/drawing/2014/main" val="534755903"/>
                    </a:ext>
                  </a:extLst>
                </a:gridCol>
                <a:gridCol w="934386">
                  <a:extLst>
                    <a:ext uri="{9D8B030D-6E8A-4147-A177-3AD203B41FA5}">
                      <a16:colId xmlns:a16="http://schemas.microsoft.com/office/drawing/2014/main" val="2076580262"/>
                    </a:ext>
                  </a:extLst>
                </a:gridCol>
                <a:gridCol w="1201612">
                  <a:extLst>
                    <a:ext uri="{9D8B030D-6E8A-4147-A177-3AD203B41FA5}">
                      <a16:colId xmlns:a16="http://schemas.microsoft.com/office/drawing/2014/main" val="2175687091"/>
                    </a:ext>
                  </a:extLst>
                </a:gridCol>
                <a:gridCol w="1283109">
                  <a:extLst>
                    <a:ext uri="{9D8B030D-6E8A-4147-A177-3AD203B41FA5}">
                      <a16:colId xmlns:a16="http://schemas.microsoft.com/office/drawing/2014/main" val="3809996030"/>
                    </a:ext>
                  </a:extLst>
                </a:gridCol>
                <a:gridCol w="1195983">
                  <a:extLst>
                    <a:ext uri="{9D8B030D-6E8A-4147-A177-3AD203B41FA5}">
                      <a16:colId xmlns:a16="http://schemas.microsoft.com/office/drawing/2014/main" val="654895967"/>
                    </a:ext>
                  </a:extLst>
                </a:gridCol>
                <a:gridCol w="1312607">
                  <a:extLst>
                    <a:ext uri="{9D8B030D-6E8A-4147-A177-3AD203B41FA5}">
                      <a16:colId xmlns:a16="http://schemas.microsoft.com/office/drawing/2014/main" val="1924126625"/>
                    </a:ext>
                  </a:extLst>
                </a:gridCol>
              </a:tblGrid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מס"ד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שם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מחוז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3364"/>
                  </a:ext>
                </a:extLst>
              </a:tr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194808"/>
                  </a:ext>
                </a:extLst>
              </a:tr>
              <a:tr h="311876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243283"/>
                  </a:ext>
                </a:extLst>
              </a:tr>
            </a:tbl>
          </a:graphicData>
        </a:graphic>
      </p:graphicFrame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25959A72-D7DA-427E-BF87-FECBAC978BF2}"/>
              </a:ext>
            </a:extLst>
          </p:cNvPr>
          <p:cNvSpPr txBox="1"/>
          <p:nvPr/>
        </p:nvSpPr>
        <p:spPr>
          <a:xfrm>
            <a:off x="914401" y="471382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אחזקה</a:t>
            </a:r>
          </a:p>
        </p:txBody>
      </p:sp>
      <p:sp>
        <p:nvSpPr>
          <p:cNvPr id="12" name="מלבן: פינות מעוגלות 11">
            <a:extLst>
              <a:ext uri="{FF2B5EF4-FFF2-40B4-BE49-F238E27FC236}">
                <a16:creationId xmlns:a16="http://schemas.microsoft.com/office/drawing/2014/main" id="{695C319A-8279-4C85-BFBC-6E2B7FBF441B}"/>
              </a:ext>
            </a:extLst>
          </p:cNvPr>
          <p:cNvSpPr/>
          <p:nvPr/>
        </p:nvSpPr>
        <p:spPr>
          <a:xfrm>
            <a:off x="470263" y="2207623"/>
            <a:ext cx="3095897" cy="35792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כלל הנתונים יועלו למערכת בתחילת כל שנה</a:t>
            </a:r>
          </a:p>
        </p:txBody>
      </p:sp>
      <p:sp>
        <p:nvSpPr>
          <p:cNvPr id="13" name="תיבת טקסט 12">
            <a:extLst>
              <a:ext uri="{FF2B5EF4-FFF2-40B4-BE49-F238E27FC236}">
                <a16:creationId xmlns:a16="http://schemas.microsoft.com/office/drawing/2014/main" id="{52A91578-A844-43C5-8C3D-298001019286}"/>
              </a:ext>
            </a:extLst>
          </p:cNvPr>
          <p:cNvSpPr txBox="1"/>
          <p:nvPr/>
        </p:nvSpPr>
        <p:spPr>
          <a:xfrm>
            <a:off x="8350892" y="6488668"/>
            <a:ext cx="306977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שליחת מייל לרשויות שנבחרו</a:t>
            </a:r>
          </a:p>
        </p:txBody>
      </p:sp>
    </p:spTree>
    <p:extLst>
      <p:ext uri="{BB962C8B-B14F-4D97-AF65-F5344CB8AC3E}">
        <p14:creationId xmlns:p14="http://schemas.microsoft.com/office/powerpoint/2010/main" val="446775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916093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מחוזות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3052972" y="1916333"/>
            <a:ext cx="8437984" cy="12464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500" dirty="0"/>
              <a:t>שם:</a:t>
            </a:r>
          </a:p>
          <a:p>
            <a:r>
              <a:rPr lang="he-IL" sz="1500" dirty="0"/>
              <a:t>מחוז:</a:t>
            </a:r>
          </a:p>
          <a:p>
            <a:r>
              <a:rPr lang="he-IL" sz="1500" dirty="0"/>
              <a:t>רפרנט/</a:t>
            </a:r>
            <a:r>
              <a:rPr lang="he-IL" sz="1500" dirty="0" err="1"/>
              <a:t>ית</a:t>
            </a:r>
            <a:r>
              <a:rPr lang="he-IL" sz="1500" dirty="0"/>
              <a:t> המחוז:</a:t>
            </a:r>
          </a:p>
          <a:p>
            <a:r>
              <a:rPr lang="he-IL" sz="1500" dirty="0"/>
              <a:t>מס' טלפון:</a:t>
            </a:r>
          </a:p>
          <a:p>
            <a:r>
              <a:rPr lang="he-IL" sz="1500" dirty="0"/>
              <a:t>מייל:</a:t>
            </a:r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EB003890-D2CA-4C29-95CF-6365E0546791}"/>
              </a:ext>
            </a:extLst>
          </p:cNvPr>
          <p:cNvSpPr txBox="1"/>
          <p:nvPr/>
        </p:nvSpPr>
        <p:spPr>
          <a:xfrm>
            <a:off x="7919884" y="1402688"/>
            <a:ext cx="3500779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חיפוש לפי: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2499C805-BD53-421D-9C2A-E878EEA4368C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2D4ECE8-CCEA-4747-9013-3ACC11105F9D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C76294DD-1C22-4477-BDB6-75DDEAA7E0E7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A81D9694-082C-4E6A-A22D-2899092E88FC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BE91FB48-8F53-4DF0-B577-4BB248ECAB24}"/>
              </a:ext>
            </a:extLst>
          </p:cNvPr>
          <p:cNvSpPr txBox="1"/>
          <p:nvPr/>
        </p:nvSpPr>
        <p:spPr>
          <a:xfrm>
            <a:off x="6348860" y="41255"/>
            <a:ext cx="1149645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חדש</a:t>
            </a:r>
          </a:p>
        </p:txBody>
      </p:sp>
      <p:graphicFrame>
        <p:nvGraphicFramePr>
          <p:cNvPr id="20" name="טבלה 6">
            <a:extLst>
              <a:ext uri="{FF2B5EF4-FFF2-40B4-BE49-F238E27FC236}">
                <a16:creationId xmlns:a16="http://schemas.microsoft.com/office/drawing/2014/main" id="{7259E6DA-70BC-4BD3-8429-9C8AC33472FD}"/>
              </a:ext>
            </a:extLst>
          </p:cNvPr>
          <p:cNvGraphicFramePr>
            <a:graphicFrameLocks noGrp="1"/>
          </p:cNvGraphicFramePr>
          <p:nvPr/>
        </p:nvGraphicFramePr>
        <p:xfrm>
          <a:off x="4289383" y="4686674"/>
          <a:ext cx="7140618" cy="16999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20467">
                  <a:extLst>
                    <a:ext uri="{9D8B030D-6E8A-4147-A177-3AD203B41FA5}">
                      <a16:colId xmlns:a16="http://schemas.microsoft.com/office/drawing/2014/main" val="2333782546"/>
                    </a:ext>
                  </a:extLst>
                </a:gridCol>
                <a:gridCol w="592454">
                  <a:extLst>
                    <a:ext uri="{9D8B030D-6E8A-4147-A177-3AD203B41FA5}">
                      <a16:colId xmlns:a16="http://schemas.microsoft.com/office/drawing/2014/main" val="534755903"/>
                    </a:ext>
                  </a:extLst>
                </a:gridCol>
                <a:gridCol w="934386">
                  <a:extLst>
                    <a:ext uri="{9D8B030D-6E8A-4147-A177-3AD203B41FA5}">
                      <a16:colId xmlns:a16="http://schemas.microsoft.com/office/drawing/2014/main" val="2076580262"/>
                    </a:ext>
                  </a:extLst>
                </a:gridCol>
                <a:gridCol w="1201612">
                  <a:extLst>
                    <a:ext uri="{9D8B030D-6E8A-4147-A177-3AD203B41FA5}">
                      <a16:colId xmlns:a16="http://schemas.microsoft.com/office/drawing/2014/main" val="2175687091"/>
                    </a:ext>
                  </a:extLst>
                </a:gridCol>
                <a:gridCol w="1283109">
                  <a:extLst>
                    <a:ext uri="{9D8B030D-6E8A-4147-A177-3AD203B41FA5}">
                      <a16:colId xmlns:a16="http://schemas.microsoft.com/office/drawing/2014/main" val="3809996030"/>
                    </a:ext>
                  </a:extLst>
                </a:gridCol>
                <a:gridCol w="1195983">
                  <a:extLst>
                    <a:ext uri="{9D8B030D-6E8A-4147-A177-3AD203B41FA5}">
                      <a16:colId xmlns:a16="http://schemas.microsoft.com/office/drawing/2014/main" val="654895967"/>
                    </a:ext>
                  </a:extLst>
                </a:gridCol>
                <a:gridCol w="1312607">
                  <a:extLst>
                    <a:ext uri="{9D8B030D-6E8A-4147-A177-3AD203B41FA5}">
                      <a16:colId xmlns:a16="http://schemas.microsoft.com/office/drawing/2014/main" val="1924126625"/>
                    </a:ext>
                  </a:extLst>
                </a:gridCol>
              </a:tblGrid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מס"ד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שם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מחוז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3364"/>
                  </a:ext>
                </a:extLst>
              </a:tr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194808"/>
                  </a:ext>
                </a:extLst>
              </a:tr>
              <a:tr h="311876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243283"/>
                  </a:ext>
                </a:extLst>
              </a:tr>
            </a:tbl>
          </a:graphicData>
        </a:graphic>
      </p:graphicFrame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25959A72-D7DA-427E-BF87-FECBAC978BF2}"/>
              </a:ext>
            </a:extLst>
          </p:cNvPr>
          <p:cNvSpPr txBox="1"/>
          <p:nvPr/>
        </p:nvSpPr>
        <p:spPr>
          <a:xfrm>
            <a:off x="914401" y="471382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אחזקה</a:t>
            </a:r>
          </a:p>
        </p:txBody>
      </p:sp>
      <p:sp>
        <p:nvSpPr>
          <p:cNvPr id="12" name="מלבן: פינות מעוגלות 11">
            <a:extLst>
              <a:ext uri="{FF2B5EF4-FFF2-40B4-BE49-F238E27FC236}">
                <a16:creationId xmlns:a16="http://schemas.microsoft.com/office/drawing/2014/main" id="{695C319A-8279-4C85-BFBC-6E2B7FBF441B}"/>
              </a:ext>
            </a:extLst>
          </p:cNvPr>
          <p:cNvSpPr/>
          <p:nvPr/>
        </p:nvSpPr>
        <p:spPr>
          <a:xfrm>
            <a:off x="470263" y="2207623"/>
            <a:ext cx="3095897" cy="35792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כלל הנתונים יועלו למערכת בתחילת כל שנה</a:t>
            </a:r>
          </a:p>
        </p:txBody>
      </p:sp>
      <p:sp>
        <p:nvSpPr>
          <p:cNvPr id="13" name="תיבת טקסט 12">
            <a:extLst>
              <a:ext uri="{FF2B5EF4-FFF2-40B4-BE49-F238E27FC236}">
                <a16:creationId xmlns:a16="http://schemas.microsoft.com/office/drawing/2014/main" id="{3F942ADC-8554-4118-95A1-BFA82584638C}"/>
              </a:ext>
            </a:extLst>
          </p:cNvPr>
          <p:cNvSpPr txBox="1"/>
          <p:nvPr/>
        </p:nvSpPr>
        <p:spPr>
          <a:xfrm>
            <a:off x="8350892" y="6488668"/>
            <a:ext cx="306977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שליחת מייל למחוזות שנבחרו</a:t>
            </a:r>
          </a:p>
        </p:txBody>
      </p:sp>
    </p:spTree>
    <p:extLst>
      <p:ext uri="{BB962C8B-B14F-4D97-AF65-F5344CB8AC3E}">
        <p14:creationId xmlns:p14="http://schemas.microsoft.com/office/powerpoint/2010/main" val="4075052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7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מוסדות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202094" y="628803"/>
            <a:ext cx="10293531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r>
              <a:rPr lang="he-IL" sz="1500" dirty="0"/>
              <a:t>סמל מוסד:</a:t>
            </a:r>
          </a:p>
          <a:p>
            <a:r>
              <a:rPr lang="he-IL" sz="1500" dirty="0"/>
              <a:t>שם מוסד :</a:t>
            </a:r>
          </a:p>
          <a:p>
            <a:r>
              <a:rPr lang="he-IL" sz="1500" dirty="0"/>
              <a:t>שלב חינוך: (יסודי, חט"ב, </a:t>
            </a:r>
            <a:r>
              <a:rPr lang="he-IL" sz="1500" dirty="0" err="1"/>
              <a:t>חט"ע</a:t>
            </a:r>
            <a:r>
              <a:rPr lang="he-IL" sz="1500" dirty="0"/>
              <a:t>)</a:t>
            </a:r>
          </a:p>
          <a:p>
            <a:r>
              <a:rPr lang="he-IL" sz="1500" dirty="0"/>
              <a:t>סטטוס השתתפות: (ריק/חדש/ממשיך/מתחדש)</a:t>
            </a:r>
          </a:p>
          <a:p>
            <a:r>
              <a:rPr lang="he-IL" sz="1500" dirty="0"/>
              <a:t>גורם מדווח :(צפון, חיפה, מרכז, ת"א, ירושלים, </a:t>
            </a:r>
            <a:r>
              <a:rPr lang="he-IL" sz="1500" dirty="0" err="1"/>
              <a:t>מנח"י</a:t>
            </a:r>
            <a:r>
              <a:rPr lang="he-IL" sz="1500" dirty="0"/>
              <a:t>, דרום, חרדי)</a:t>
            </a:r>
          </a:p>
          <a:p>
            <a:r>
              <a:rPr lang="he-IL" sz="1500" dirty="0"/>
              <a:t>מגזר : (יהודי, ערבי, צ'רקסי, בדואי, דרוזי)</a:t>
            </a:r>
          </a:p>
          <a:p>
            <a:r>
              <a:rPr lang="he-IL" sz="1500" dirty="0"/>
              <a:t>סוג חינוך : (רגיל, מיוחד)</a:t>
            </a:r>
          </a:p>
          <a:p>
            <a:r>
              <a:rPr lang="he-IL" sz="1500" dirty="0"/>
              <a:t>רשות: (בחירה מרשימת רשויות)</a:t>
            </a:r>
          </a:p>
          <a:p>
            <a:r>
              <a:rPr lang="he-IL" sz="1500" dirty="0"/>
              <a:t>שם הישוב:</a:t>
            </a:r>
          </a:p>
          <a:p>
            <a:r>
              <a:rPr lang="he-IL" sz="1500" dirty="0"/>
              <a:t>שם מנהל/ת בי"ס:</a:t>
            </a:r>
          </a:p>
          <a:p>
            <a:r>
              <a:rPr lang="he-IL" sz="1500" dirty="0"/>
              <a:t>מייל :</a:t>
            </a:r>
          </a:p>
          <a:p>
            <a:r>
              <a:rPr lang="he-IL" sz="1500" dirty="0"/>
              <a:t>טלפון :</a:t>
            </a:r>
          </a:p>
          <a:p>
            <a:r>
              <a:rPr lang="he-IL" sz="1500" dirty="0"/>
              <a:t>מילת מפתח:</a:t>
            </a:r>
          </a:p>
          <a:p>
            <a:r>
              <a:rPr lang="he-IL" sz="1500" dirty="0"/>
              <a:t>סטטוס פעילות:</a:t>
            </a:r>
          </a:p>
          <a:p>
            <a:endParaRPr lang="he-IL" dirty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EB003890-D2CA-4C29-95CF-6365E0546791}"/>
              </a:ext>
            </a:extLst>
          </p:cNvPr>
          <p:cNvSpPr txBox="1"/>
          <p:nvPr/>
        </p:nvSpPr>
        <p:spPr>
          <a:xfrm>
            <a:off x="7919884" y="886488"/>
            <a:ext cx="3500779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חיפוש לפי: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2499C805-BD53-421D-9C2A-E878EEA4368C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2D4ECE8-CCEA-4747-9013-3ACC11105F9D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C76294DD-1C22-4477-BDB6-75DDEAA7E0E7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A81D9694-082C-4E6A-A22D-2899092E88FC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BE91FB48-8F53-4DF0-B577-4BB248ECAB24}"/>
              </a:ext>
            </a:extLst>
          </p:cNvPr>
          <p:cNvSpPr txBox="1"/>
          <p:nvPr/>
        </p:nvSpPr>
        <p:spPr>
          <a:xfrm>
            <a:off x="6348860" y="41255"/>
            <a:ext cx="1149645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חדש</a:t>
            </a:r>
          </a:p>
        </p:txBody>
      </p:sp>
      <p:graphicFrame>
        <p:nvGraphicFramePr>
          <p:cNvPr id="20" name="טבלה 6">
            <a:extLst>
              <a:ext uri="{FF2B5EF4-FFF2-40B4-BE49-F238E27FC236}">
                <a16:creationId xmlns:a16="http://schemas.microsoft.com/office/drawing/2014/main" id="{7259E6DA-70BC-4BD3-8429-9C8AC3347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954393"/>
              </p:ext>
            </p:extLst>
          </p:nvPr>
        </p:nvGraphicFramePr>
        <p:xfrm>
          <a:off x="185778" y="4626631"/>
          <a:ext cx="11820444" cy="16999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92283">
                  <a:extLst>
                    <a:ext uri="{9D8B030D-6E8A-4147-A177-3AD203B41FA5}">
                      <a16:colId xmlns:a16="http://schemas.microsoft.com/office/drawing/2014/main" val="2333782546"/>
                    </a:ext>
                  </a:extLst>
                </a:gridCol>
                <a:gridCol w="720638">
                  <a:extLst>
                    <a:ext uri="{9D8B030D-6E8A-4147-A177-3AD203B41FA5}">
                      <a16:colId xmlns:a16="http://schemas.microsoft.com/office/drawing/2014/main" val="534755903"/>
                    </a:ext>
                  </a:extLst>
                </a:gridCol>
                <a:gridCol w="934386">
                  <a:extLst>
                    <a:ext uri="{9D8B030D-6E8A-4147-A177-3AD203B41FA5}">
                      <a16:colId xmlns:a16="http://schemas.microsoft.com/office/drawing/2014/main" val="2076580262"/>
                    </a:ext>
                  </a:extLst>
                </a:gridCol>
                <a:gridCol w="1008444">
                  <a:extLst>
                    <a:ext uri="{9D8B030D-6E8A-4147-A177-3AD203B41FA5}">
                      <a16:colId xmlns:a16="http://schemas.microsoft.com/office/drawing/2014/main" val="2175687091"/>
                    </a:ext>
                  </a:extLst>
                </a:gridCol>
                <a:gridCol w="636298">
                  <a:extLst>
                    <a:ext uri="{9D8B030D-6E8A-4147-A177-3AD203B41FA5}">
                      <a16:colId xmlns:a16="http://schemas.microsoft.com/office/drawing/2014/main" val="3809996030"/>
                    </a:ext>
                  </a:extLst>
                </a:gridCol>
                <a:gridCol w="864884">
                  <a:extLst>
                    <a:ext uri="{9D8B030D-6E8A-4147-A177-3AD203B41FA5}">
                      <a16:colId xmlns:a16="http://schemas.microsoft.com/office/drawing/2014/main" val="654895967"/>
                    </a:ext>
                  </a:extLst>
                </a:gridCol>
                <a:gridCol w="800416">
                  <a:extLst>
                    <a:ext uri="{9D8B030D-6E8A-4147-A177-3AD203B41FA5}">
                      <a16:colId xmlns:a16="http://schemas.microsoft.com/office/drawing/2014/main" val="3945390657"/>
                    </a:ext>
                  </a:extLst>
                </a:gridCol>
                <a:gridCol w="832651">
                  <a:extLst>
                    <a:ext uri="{9D8B030D-6E8A-4147-A177-3AD203B41FA5}">
                      <a16:colId xmlns:a16="http://schemas.microsoft.com/office/drawing/2014/main" val="2179529033"/>
                    </a:ext>
                  </a:extLst>
                </a:gridCol>
                <a:gridCol w="1272365">
                  <a:extLst>
                    <a:ext uri="{9D8B030D-6E8A-4147-A177-3AD203B41FA5}">
                      <a16:colId xmlns:a16="http://schemas.microsoft.com/office/drawing/2014/main" val="3503899072"/>
                    </a:ext>
                  </a:extLst>
                </a:gridCol>
                <a:gridCol w="1312607">
                  <a:extLst>
                    <a:ext uri="{9D8B030D-6E8A-4147-A177-3AD203B41FA5}">
                      <a16:colId xmlns:a16="http://schemas.microsoft.com/office/drawing/2014/main" val="1924126625"/>
                    </a:ext>
                  </a:extLst>
                </a:gridCol>
                <a:gridCol w="1441338">
                  <a:extLst>
                    <a:ext uri="{9D8B030D-6E8A-4147-A177-3AD203B41FA5}">
                      <a16:colId xmlns:a16="http://schemas.microsoft.com/office/drawing/2014/main" val="2443008735"/>
                    </a:ext>
                  </a:extLst>
                </a:gridCol>
                <a:gridCol w="835953">
                  <a:extLst>
                    <a:ext uri="{9D8B030D-6E8A-4147-A177-3AD203B41FA5}">
                      <a16:colId xmlns:a16="http://schemas.microsoft.com/office/drawing/2014/main" val="3155797284"/>
                    </a:ext>
                  </a:extLst>
                </a:gridCol>
                <a:gridCol w="668181">
                  <a:extLst>
                    <a:ext uri="{9D8B030D-6E8A-4147-A177-3AD203B41FA5}">
                      <a16:colId xmlns:a16="http://schemas.microsoft.com/office/drawing/2014/main" val="1051129587"/>
                    </a:ext>
                  </a:extLst>
                </a:gridCol>
              </a:tblGrid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מס"ד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סמל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שם מוסד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3364"/>
                  </a:ext>
                </a:extLst>
              </a:tr>
              <a:tr h="68995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194808"/>
                  </a:ext>
                </a:extLst>
              </a:tr>
              <a:tr h="311876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sz="1500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243283"/>
                  </a:ext>
                </a:extLst>
              </a:tr>
            </a:tbl>
          </a:graphicData>
        </a:graphic>
      </p:graphicFrame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98AC227C-84EE-4DC3-8082-2148D09002A4}"/>
              </a:ext>
            </a:extLst>
          </p:cNvPr>
          <p:cNvSpPr txBox="1"/>
          <p:nvPr/>
        </p:nvSpPr>
        <p:spPr>
          <a:xfrm>
            <a:off x="8350892" y="6413863"/>
            <a:ext cx="306977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שליחת מייל למוסדות שנבחרו</a:t>
            </a:r>
          </a:p>
        </p:txBody>
      </p:sp>
    </p:spTree>
    <p:extLst>
      <p:ext uri="{BB962C8B-B14F-4D97-AF65-F5344CB8AC3E}">
        <p14:creationId xmlns:p14="http://schemas.microsoft.com/office/powerpoint/2010/main" val="1385891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7"/>
            <a:ext cx="105156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מוסדות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136468" y="633548"/>
            <a:ext cx="10293531" cy="595547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r>
              <a:rPr lang="he-IL" sz="1500" dirty="0"/>
              <a:t>סמל מוסד:</a:t>
            </a:r>
          </a:p>
          <a:p>
            <a:r>
              <a:rPr lang="he-IL" sz="1500" dirty="0"/>
              <a:t>שם מוסד :</a:t>
            </a:r>
          </a:p>
          <a:p>
            <a:r>
              <a:rPr lang="he-IL" sz="1500" dirty="0"/>
              <a:t>שלב חינוך: (יסודי, חט"ב, </a:t>
            </a:r>
            <a:r>
              <a:rPr lang="he-IL" sz="1500" dirty="0" err="1"/>
              <a:t>חט"ע</a:t>
            </a:r>
            <a:r>
              <a:rPr lang="he-IL" sz="1500" dirty="0"/>
              <a:t>)</a:t>
            </a:r>
          </a:p>
          <a:p>
            <a:r>
              <a:rPr lang="he-IL" sz="1500" dirty="0"/>
              <a:t>סטטוס השתתפות: (ריק/חדש/ממשיך/מתחדש)</a:t>
            </a:r>
          </a:p>
          <a:p>
            <a:r>
              <a:rPr lang="he-IL" sz="1500" dirty="0"/>
              <a:t>גורם מדווח :(צפון, חיפה, מרכז, ת"א, ירושלים, </a:t>
            </a:r>
            <a:r>
              <a:rPr lang="he-IL" sz="1500" dirty="0" err="1"/>
              <a:t>מנח"י</a:t>
            </a:r>
            <a:r>
              <a:rPr lang="he-IL" sz="1500" dirty="0"/>
              <a:t>, דרום, חרדי)</a:t>
            </a:r>
          </a:p>
          <a:p>
            <a:r>
              <a:rPr lang="he-IL" sz="1500" dirty="0"/>
              <a:t>מגזר : (יהודי, ערבי, צ'רקסי, בדואי, דרוזי)</a:t>
            </a:r>
          </a:p>
          <a:p>
            <a:r>
              <a:rPr lang="he-IL" sz="1500" dirty="0"/>
              <a:t>סוג חינוך : (רגיל, מיוחד)</a:t>
            </a:r>
          </a:p>
          <a:p>
            <a:r>
              <a:rPr lang="he-IL" sz="1500" dirty="0"/>
              <a:t>רשות: (בחירה מרשימת רשויות)</a:t>
            </a:r>
          </a:p>
          <a:p>
            <a:r>
              <a:rPr lang="he-IL" sz="1500" dirty="0"/>
              <a:t>שם הישוב:</a:t>
            </a:r>
          </a:p>
          <a:p>
            <a:r>
              <a:rPr lang="he-IL" sz="1500" dirty="0"/>
              <a:t>שם מנהל/ת בי"ס:</a:t>
            </a:r>
          </a:p>
          <a:p>
            <a:r>
              <a:rPr lang="he-IL" sz="1500" dirty="0"/>
              <a:t>מייל בי"ס:</a:t>
            </a:r>
          </a:p>
          <a:p>
            <a:r>
              <a:rPr lang="he-IL" sz="1500" dirty="0"/>
              <a:t>טלפון בי"ס:</a:t>
            </a:r>
          </a:p>
          <a:p>
            <a:r>
              <a:rPr lang="he-IL" sz="1500" dirty="0"/>
              <a:t>פקס בי"ס:</a:t>
            </a:r>
          </a:p>
          <a:p>
            <a:r>
              <a:rPr lang="he-IL" sz="1500" dirty="0"/>
              <a:t>שם איש קשר בנושא השאלת ספרים:</a:t>
            </a:r>
          </a:p>
          <a:p>
            <a:r>
              <a:rPr lang="he-IL" sz="1500" dirty="0"/>
              <a:t>מייל איש קשר:</a:t>
            </a:r>
          </a:p>
          <a:p>
            <a:r>
              <a:rPr lang="he-IL" sz="1500" dirty="0"/>
              <a:t>טלפון איש קשר:</a:t>
            </a:r>
          </a:p>
          <a:p>
            <a:r>
              <a:rPr lang="he-IL" sz="1500" dirty="0"/>
              <a:t>טלפון נוסף לאיש קשר:</a:t>
            </a:r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13" name="תיבת טקסט 12">
            <a:extLst>
              <a:ext uri="{FF2B5EF4-FFF2-40B4-BE49-F238E27FC236}">
                <a16:creationId xmlns:a16="http://schemas.microsoft.com/office/drawing/2014/main" id="{78E01044-DD46-4265-8539-5274AE0B07EE}"/>
              </a:ext>
            </a:extLst>
          </p:cNvPr>
          <p:cNvSpPr txBox="1"/>
          <p:nvPr/>
        </p:nvSpPr>
        <p:spPr>
          <a:xfrm>
            <a:off x="8294914" y="5971512"/>
            <a:ext cx="306977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שליחת מייל למוסד</a:t>
            </a:r>
          </a:p>
        </p:txBody>
      </p:sp>
      <p:sp>
        <p:nvSpPr>
          <p:cNvPr id="3" name="מלבן: פינות מעוגלות 2">
            <a:extLst>
              <a:ext uri="{FF2B5EF4-FFF2-40B4-BE49-F238E27FC236}">
                <a16:creationId xmlns:a16="http://schemas.microsoft.com/office/drawing/2014/main" id="{D41515A0-633C-4167-9AA0-A98E9C8FC6F8}"/>
              </a:ext>
            </a:extLst>
          </p:cNvPr>
          <p:cNvSpPr/>
          <p:nvPr/>
        </p:nvSpPr>
        <p:spPr>
          <a:xfrm>
            <a:off x="470263" y="2207623"/>
            <a:ext cx="3095897" cy="35792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כלל הנתונים יועלו למערכת בתחילת כל שנה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2499C805-BD53-421D-9C2A-E878EEA4368C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12D4ECE8-CCEA-4747-9013-3ACC11105F9D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C76294DD-1C22-4477-BDB6-75DDEAA7E0E7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A81D9694-082C-4E6A-A22D-2899092E88FC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A707A024-4186-4C49-9CD8-0118DBC42C82}"/>
              </a:ext>
            </a:extLst>
          </p:cNvPr>
          <p:cNvSpPr txBox="1"/>
          <p:nvPr/>
        </p:nvSpPr>
        <p:spPr>
          <a:xfrm>
            <a:off x="10157452" y="90123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פרטי מוסד</a:t>
            </a:r>
          </a:p>
        </p:txBody>
      </p:sp>
      <p:sp>
        <p:nvSpPr>
          <p:cNvPr id="27" name="תיבת טקסט 26">
            <a:extLst>
              <a:ext uri="{FF2B5EF4-FFF2-40B4-BE49-F238E27FC236}">
                <a16:creationId xmlns:a16="http://schemas.microsoft.com/office/drawing/2014/main" id="{76598390-F025-4799-A400-1CD635182114}"/>
              </a:ext>
            </a:extLst>
          </p:cNvPr>
          <p:cNvSpPr txBox="1"/>
          <p:nvPr/>
        </p:nvSpPr>
        <p:spPr>
          <a:xfrm>
            <a:off x="5760725" y="90123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ביצוע</a:t>
            </a:r>
          </a:p>
        </p:txBody>
      </p: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4C948850-1A00-44D4-8744-D07B89FC4D6B}"/>
              </a:ext>
            </a:extLst>
          </p:cNvPr>
          <p:cNvSpPr txBox="1"/>
          <p:nvPr/>
        </p:nvSpPr>
        <p:spPr>
          <a:xfrm>
            <a:off x="7302140" y="90123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פעולות</a:t>
            </a:r>
          </a:p>
        </p:txBody>
      </p:sp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A6BA2B18-B926-4BC1-B4EF-631069748CBA}"/>
              </a:ext>
            </a:extLst>
          </p:cNvPr>
          <p:cNvSpPr txBox="1"/>
          <p:nvPr/>
        </p:nvSpPr>
        <p:spPr>
          <a:xfrm>
            <a:off x="2315981" y="901235"/>
            <a:ext cx="1619793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פירוט תשלומים</a:t>
            </a:r>
          </a:p>
        </p:txBody>
      </p:sp>
      <p:sp>
        <p:nvSpPr>
          <p:cNvPr id="30" name="תיבת טקסט 29">
            <a:extLst>
              <a:ext uri="{FF2B5EF4-FFF2-40B4-BE49-F238E27FC236}">
                <a16:creationId xmlns:a16="http://schemas.microsoft.com/office/drawing/2014/main" id="{91100299-1C12-437C-BB3D-22A61725A3A1}"/>
              </a:ext>
            </a:extLst>
          </p:cNvPr>
          <p:cNvSpPr txBox="1"/>
          <p:nvPr/>
        </p:nvSpPr>
        <p:spPr>
          <a:xfrm>
            <a:off x="914401" y="901235"/>
            <a:ext cx="136239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פניות</a:t>
            </a:r>
          </a:p>
        </p:txBody>
      </p:sp>
      <p:sp>
        <p:nvSpPr>
          <p:cNvPr id="31" name="תיבת טקסט 30">
            <a:extLst>
              <a:ext uri="{FF2B5EF4-FFF2-40B4-BE49-F238E27FC236}">
                <a16:creationId xmlns:a16="http://schemas.microsoft.com/office/drawing/2014/main" id="{94EDC35E-4456-42EC-BFAE-DDCC458F9BD7}"/>
              </a:ext>
            </a:extLst>
          </p:cNvPr>
          <p:cNvSpPr txBox="1"/>
          <p:nvPr/>
        </p:nvSpPr>
        <p:spPr>
          <a:xfrm>
            <a:off x="8851167" y="90123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סטטוס בי"ס</a:t>
            </a:r>
          </a:p>
        </p:txBody>
      </p:sp>
      <p:sp>
        <p:nvSpPr>
          <p:cNvPr id="32" name="תיבת טקסט 31">
            <a:extLst>
              <a:ext uri="{FF2B5EF4-FFF2-40B4-BE49-F238E27FC236}">
                <a16:creationId xmlns:a16="http://schemas.microsoft.com/office/drawing/2014/main" id="{4883A47B-2746-40C6-92AB-DB3A16D6E96F}"/>
              </a:ext>
            </a:extLst>
          </p:cNvPr>
          <p:cNvSpPr txBox="1"/>
          <p:nvPr/>
        </p:nvSpPr>
        <p:spPr>
          <a:xfrm>
            <a:off x="3982065" y="901235"/>
            <a:ext cx="171896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סיכום דו"ח ביצוע</a:t>
            </a:r>
          </a:p>
        </p:txBody>
      </p:sp>
    </p:spTree>
    <p:extLst>
      <p:ext uri="{BB962C8B-B14F-4D97-AF65-F5344CB8AC3E}">
        <p14:creationId xmlns:p14="http://schemas.microsoft.com/office/powerpoint/2010/main" val="2352262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444137"/>
            <a:ext cx="10515600" cy="3788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מוסדות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136468" y="633548"/>
            <a:ext cx="10293531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r>
              <a:rPr lang="he-IL" dirty="0"/>
              <a:t>שם בי"ס: (משיכה מפרטי מוסד)    סמל מוסד: (משיכה מפרטי מוסד)     שלב חינוך: (משיכה מפרטי מוסד)</a:t>
            </a:r>
          </a:p>
          <a:p>
            <a:endParaRPr lang="he-IL" dirty="0"/>
          </a:p>
          <a:p>
            <a:r>
              <a:rPr lang="he-IL" dirty="0"/>
              <a:t>סטטוס השתתפות: (ריק, חדש, ממשיך, מתחדש)</a:t>
            </a:r>
          </a:p>
          <a:p>
            <a:r>
              <a:rPr lang="he-IL" dirty="0"/>
              <a:t>מדד טיפוח: (100, 110, 120, 130, 140, 150)</a:t>
            </a:r>
          </a:p>
          <a:p>
            <a:r>
              <a:rPr lang="he-IL" dirty="0"/>
              <a:t>תקציב סיוע לוגיסטי לתלמיד: (28, 22.4, 16.8, 11.2, 0)</a:t>
            </a:r>
          </a:p>
          <a:p>
            <a:r>
              <a:rPr lang="he-IL" dirty="0"/>
              <a:t>מס' שנים בתוכנית השאלת ספרים:</a:t>
            </a:r>
          </a:p>
          <a:p>
            <a:r>
              <a:rPr lang="he-IL" dirty="0"/>
              <a:t>סה"כ מס' תלמידים בבי"ס:</a:t>
            </a:r>
          </a:p>
          <a:p>
            <a:r>
              <a:rPr lang="he-IL" dirty="0"/>
              <a:t>צפי מס' תלמידים משתתפים בפרויקט: משיכת הנתון מדו"ח פעולות</a:t>
            </a:r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18" name="מלבן: פינות מעוגלות 17">
            <a:extLst>
              <a:ext uri="{FF2B5EF4-FFF2-40B4-BE49-F238E27FC236}">
                <a16:creationId xmlns:a16="http://schemas.microsoft.com/office/drawing/2014/main" id="{DABF47C9-7483-4F59-83BE-E954BE8ACA82}"/>
              </a:ext>
            </a:extLst>
          </p:cNvPr>
          <p:cNvSpPr/>
          <p:nvPr/>
        </p:nvSpPr>
        <p:spPr>
          <a:xfrm>
            <a:off x="470263" y="2207623"/>
            <a:ext cx="3095897" cy="35792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כלל הנתונים יועלו למערכת בתחילת כל שנה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005D1EAB-D8CC-4787-B4F7-35C6607E886B}"/>
              </a:ext>
            </a:extLst>
          </p:cNvPr>
          <p:cNvSpPr txBox="1"/>
          <p:nvPr/>
        </p:nvSpPr>
        <p:spPr>
          <a:xfrm>
            <a:off x="10157452" y="90123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פרטי מוסד</a:t>
            </a:r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630183F5-0F87-4AE5-9FD2-31F25B61532F}"/>
              </a:ext>
            </a:extLst>
          </p:cNvPr>
          <p:cNvSpPr txBox="1"/>
          <p:nvPr/>
        </p:nvSpPr>
        <p:spPr>
          <a:xfrm>
            <a:off x="5760725" y="90123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ביצוע</a:t>
            </a:r>
          </a:p>
        </p:txBody>
      </p:sp>
      <p:sp>
        <p:nvSpPr>
          <p:cNvPr id="27" name="תיבת טקסט 26">
            <a:extLst>
              <a:ext uri="{FF2B5EF4-FFF2-40B4-BE49-F238E27FC236}">
                <a16:creationId xmlns:a16="http://schemas.microsoft.com/office/drawing/2014/main" id="{DADADEAB-B407-4C7A-9DBC-3A824BB390FB}"/>
              </a:ext>
            </a:extLst>
          </p:cNvPr>
          <p:cNvSpPr txBox="1"/>
          <p:nvPr/>
        </p:nvSpPr>
        <p:spPr>
          <a:xfrm>
            <a:off x="7302140" y="901235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פעולות</a:t>
            </a:r>
          </a:p>
        </p:txBody>
      </p: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D0409209-E67C-466E-BAEB-65C6FA8125B8}"/>
              </a:ext>
            </a:extLst>
          </p:cNvPr>
          <p:cNvSpPr txBox="1"/>
          <p:nvPr/>
        </p:nvSpPr>
        <p:spPr>
          <a:xfrm>
            <a:off x="2315981" y="901235"/>
            <a:ext cx="1619793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פירוט תשלומים</a:t>
            </a:r>
          </a:p>
        </p:txBody>
      </p:sp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B17A73ED-DEFD-4252-861D-1567B7E53385}"/>
              </a:ext>
            </a:extLst>
          </p:cNvPr>
          <p:cNvSpPr txBox="1"/>
          <p:nvPr/>
        </p:nvSpPr>
        <p:spPr>
          <a:xfrm>
            <a:off x="914401" y="901235"/>
            <a:ext cx="136239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פניות</a:t>
            </a:r>
          </a:p>
        </p:txBody>
      </p:sp>
      <p:sp>
        <p:nvSpPr>
          <p:cNvPr id="30" name="תיבת טקסט 29">
            <a:extLst>
              <a:ext uri="{FF2B5EF4-FFF2-40B4-BE49-F238E27FC236}">
                <a16:creationId xmlns:a16="http://schemas.microsoft.com/office/drawing/2014/main" id="{317CB1D0-B9EB-4615-A612-83BB855A4391}"/>
              </a:ext>
            </a:extLst>
          </p:cNvPr>
          <p:cNvSpPr txBox="1"/>
          <p:nvPr/>
        </p:nvSpPr>
        <p:spPr>
          <a:xfrm>
            <a:off x="8851167" y="901235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סטטוס בי"ס</a:t>
            </a:r>
          </a:p>
        </p:txBody>
      </p:sp>
      <p:sp>
        <p:nvSpPr>
          <p:cNvPr id="31" name="תיבת טקסט 30">
            <a:extLst>
              <a:ext uri="{FF2B5EF4-FFF2-40B4-BE49-F238E27FC236}">
                <a16:creationId xmlns:a16="http://schemas.microsoft.com/office/drawing/2014/main" id="{22990AC5-47CD-401D-8C36-E2CAF58BC331}"/>
              </a:ext>
            </a:extLst>
          </p:cNvPr>
          <p:cNvSpPr txBox="1"/>
          <p:nvPr/>
        </p:nvSpPr>
        <p:spPr>
          <a:xfrm>
            <a:off x="3982065" y="901235"/>
            <a:ext cx="171896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סיכום דו"ח ביצוע</a:t>
            </a:r>
          </a:p>
        </p:txBody>
      </p:sp>
      <p:sp>
        <p:nvSpPr>
          <p:cNvPr id="32" name="תיבת טקסט 31">
            <a:extLst>
              <a:ext uri="{FF2B5EF4-FFF2-40B4-BE49-F238E27FC236}">
                <a16:creationId xmlns:a16="http://schemas.microsoft.com/office/drawing/2014/main" id="{1D723C04-A37C-4FB6-B5F4-01F7C89D5A17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33" name="תיבת טקסט 32">
            <a:extLst>
              <a:ext uri="{FF2B5EF4-FFF2-40B4-BE49-F238E27FC236}">
                <a16:creationId xmlns:a16="http://schemas.microsoft.com/office/drawing/2014/main" id="{ACEF3363-F453-46AF-A73C-CFC43D2E6CEC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34" name="תיבת טקסט 33">
            <a:extLst>
              <a:ext uri="{FF2B5EF4-FFF2-40B4-BE49-F238E27FC236}">
                <a16:creationId xmlns:a16="http://schemas.microsoft.com/office/drawing/2014/main" id="{92CDBC37-47F1-4554-989B-118382EE1842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35" name="תיבת טקסט 34">
            <a:extLst>
              <a:ext uri="{FF2B5EF4-FFF2-40B4-BE49-F238E27FC236}">
                <a16:creationId xmlns:a16="http://schemas.microsoft.com/office/drawing/2014/main" id="{DE23593E-2F7D-4BAB-8A39-8A2045E79C97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</p:spTree>
    <p:extLst>
      <p:ext uri="{BB962C8B-B14F-4D97-AF65-F5344CB8AC3E}">
        <p14:creationId xmlns:p14="http://schemas.microsoft.com/office/powerpoint/2010/main" val="3414046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8FAA0E7-07FA-4B21-A15A-771FBBEC8376}"/>
              </a:ext>
            </a:extLst>
          </p:cNvPr>
          <p:cNvSpPr txBox="1"/>
          <p:nvPr/>
        </p:nvSpPr>
        <p:spPr>
          <a:xfrm>
            <a:off x="914401" y="337097"/>
            <a:ext cx="10515600" cy="3788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מוסדות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EA59C554-1200-4DF3-B84F-7E3B00C7543F}"/>
              </a:ext>
            </a:extLst>
          </p:cNvPr>
          <p:cNvSpPr txBox="1"/>
          <p:nvPr/>
        </p:nvSpPr>
        <p:spPr>
          <a:xfrm>
            <a:off x="1136468" y="320036"/>
            <a:ext cx="10293531" cy="64633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r>
              <a:rPr lang="he-IL" dirty="0"/>
              <a:t>שם בי"ס: (משיכה מפרטי מוסד)    סמל מוסד: (משיכה מפרטי מוסד)        שלב חינוך: (משיכה מפרטי מוסד)</a:t>
            </a:r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r>
              <a:rPr lang="he-IL" dirty="0"/>
              <a:t>הערות בי"ס: </a:t>
            </a:r>
          </a:p>
          <a:p>
            <a:endParaRPr lang="he-IL" dirty="0"/>
          </a:p>
          <a:p>
            <a:r>
              <a:rPr lang="he-IL" dirty="0"/>
              <a:t>הערות מינהלת השאלת ספרים:</a:t>
            </a:r>
          </a:p>
        </p:txBody>
      </p:sp>
      <p:graphicFrame>
        <p:nvGraphicFramePr>
          <p:cNvPr id="2" name="טבלה 2">
            <a:extLst>
              <a:ext uri="{FF2B5EF4-FFF2-40B4-BE49-F238E27FC236}">
                <a16:creationId xmlns:a16="http://schemas.microsoft.com/office/drawing/2014/main" id="{C70752B7-F7D2-422B-8DD0-66A8129AF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477441"/>
              </p:ext>
            </p:extLst>
          </p:nvPr>
        </p:nvGraphicFramePr>
        <p:xfrm>
          <a:off x="195944" y="1554477"/>
          <a:ext cx="11808822" cy="408309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491694">
                  <a:extLst>
                    <a:ext uri="{9D8B030D-6E8A-4147-A177-3AD203B41FA5}">
                      <a16:colId xmlns:a16="http://schemas.microsoft.com/office/drawing/2014/main" val="3870696431"/>
                    </a:ext>
                  </a:extLst>
                </a:gridCol>
                <a:gridCol w="944106">
                  <a:extLst>
                    <a:ext uri="{9D8B030D-6E8A-4147-A177-3AD203B41FA5}">
                      <a16:colId xmlns:a16="http://schemas.microsoft.com/office/drawing/2014/main" val="1421892441"/>
                    </a:ext>
                  </a:extLst>
                </a:gridCol>
                <a:gridCol w="3341836">
                  <a:extLst>
                    <a:ext uri="{9D8B030D-6E8A-4147-A177-3AD203B41FA5}">
                      <a16:colId xmlns:a16="http://schemas.microsoft.com/office/drawing/2014/main" val="2955530873"/>
                    </a:ext>
                  </a:extLst>
                </a:gridCol>
                <a:gridCol w="4031186">
                  <a:extLst>
                    <a:ext uri="{9D8B030D-6E8A-4147-A177-3AD203B41FA5}">
                      <a16:colId xmlns:a16="http://schemas.microsoft.com/office/drawing/2014/main" val="851432585"/>
                    </a:ext>
                  </a:extLst>
                </a:gridCol>
              </a:tblGrid>
              <a:tr h="368563"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פעולה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V</a:t>
                      </a:r>
                      <a:r>
                        <a:rPr lang="he-IL" dirty="0"/>
                        <a:t>/</a:t>
                      </a:r>
                      <a:r>
                        <a:rPr lang="en-US" dirty="0"/>
                        <a:t>X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תאריך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עודכן ע"י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962742"/>
                  </a:ext>
                </a:extLst>
              </a:tr>
              <a:tr h="219265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נשלח חוזר להורים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500" dirty="0"/>
                        <a:t>V/X</a:t>
                      </a:r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ביום ביצוע הפעולה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של מבצע הפעולה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515137"/>
                  </a:ext>
                </a:extLst>
              </a:tr>
              <a:tr h="278048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משתתף בתוכנית השאלת ספרים קשיחים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V/X</a:t>
                      </a:r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ביום ביצוע הפעולה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של מבצע הפעולה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3406"/>
                  </a:ext>
                </a:extLst>
              </a:tr>
              <a:tr h="278048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משתתף בתוכנית השאלת ספרים דיגיטליים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V/X</a:t>
                      </a:r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ביום ביצוע הפעולה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של מבצע הפעולה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681438"/>
                  </a:ext>
                </a:extLst>
              </a:tr>
              <a:tr h="278048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/>
                        <a:t>צפי תלמידים משתתפים בפרויקט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מס' חופשי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ביום ביצוע הפעולה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של מבצע הפעולה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8122132"/>
                  </a:ext>
                </a:extLst>
              </a:tr>
              <a:tr h="278048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500" dirty="0"/>
                        <a:t>יתרות משנים קודמות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מס' חופשי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ביום ביצוע הפעולה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של מבצע הפעולה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295093"/>
                  </a:ext>
                </a:extLst>
              </a:tr>
              <a:tr h="297642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החלה גביית הכספים מההורים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V/X</a:t>
                      </a:r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ביום ביצוע הפעולה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של מבצע הפעולה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149940"/>
                  </a:ext>
                </a:extLst>
              </a:tr>
              <a:tr h="318075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הסתיימה גביית כספים מההורים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V/X</a:t>
                      </a:r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ביום ביצוע הפעולה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של מבצע הפעולה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14276"/>
                  </a:ext>
                </a:extLst>
              </a:tr>
              <a:tr h="368563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איסוף ספרים מהתלמידים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V/X</a:t>
                      </a:r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ביום ביצוע הפעולה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של מבצע הפעולה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015110"/>
                  </a:ext>
                </a:extLst>
              </a:tr>
              <a:tr h="368563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נשלחה הזמנה לספק ספרים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V/X</a:t>
                      </a:r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ביום ביצוע הפעולה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של מבצע הפעולה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359500"/>
                  </a:ext>
                </a:extLst>
              </a:tr>
              <a:tr h="368563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התקבלו כלל הספרים מהספק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V/X</a:t>
                      </a:r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ביום ביצוע הפעולה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של מבצע הפעולה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8380981"/>
                  </a:ext>
                </a:extLst>
              </a:tr>
              <a:tr h="368563"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הספרים חולקו לתלמידים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V/X</a:t>
                      </a:r>
                      <a:endParaRPr lang="he-IL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ביום ביצוע הפעולה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1500" dirty="0"/>
                        <a:t>הצגה אוטומטית של מבצע הפעולה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38415"/>
                  </a:ext>
                </a:extLst>
              </a:tr>
            </a:tbl>
          </a:graphicData>
        </a:graphic>
      </p:graphicFrame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42E75D1D-C311-4ABA-B233-79F83A083974}"/>
              </a:ext>
            </a:extLst>
          </p:cNvPr>
          <p:cNvSpPr txBox="1"/>
          <p:nvPr/>
        </p:nvSpPr>
        <p:spPr>
          <a:xfrm>
            <a:off x="10157452" y="797999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>
                <a:solidFill>
                  <a:srgbClr val="FF0000"/>
                </a:solidFill>
              </a:rPr>
              <a:t>פרטי מוסד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EDBDE3AC-6E7A-4C7A-8DA3-7F1683500F51}"/>
              </a:ext>
            </a:extLst>
          </p:cNvPr>
          <p:cNvSpPr txBox="1"/>
          <p:nvPr/>
        </p:nvSpPr>
        <p:spPr>
          <a:xfrm>
            <a:off x="5760725" y="797999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דו"ח ביצוע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BE6DD0E4-F2DB-427C-8CAD-4A8745AF0171}"/>
              </a:ext>
            </a:extLst>
          </p:cNvPr>
          <p:cNvSpPr txBox="1"/>
          <p:nvPr/>
        </p:nvSpPr>
        <p:spPr>
          <a:xfrm>
            <a:off x="7302140" y="797999"/>
            <a:ext cx="149932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/>
              <a:t>דו"ח פעולות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4F8838E3-ED3D-4914-AA7A-B63F4939E057}"/>
              </a:ext>
            </a:extLst>
          </p:cNvPr>
          <p:cNvSpPr txBox="1"/>
          <p:nvPr/>
        </p:nvSpPr>
        <p:spPr>
          <a:xfrm>
            <a:off x="2315981" y="797999"/>
            <a:ext cx="1619793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פירוט תשלומים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33873BE1-992F-462A-8082-6D8E2B1D6817}"/>
              </a:ext>
            </a:extLst>
          </p:cNvPr>
          <p:cNvSpPr txBox="1"/>
          <p:nvPr/>
        </p:nvSpPr>
        <p:spPr>
          <a:xfrm>
            <a:off x="914401" y="797999"/>
            <a:ext cx="136239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פניות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F087ECFF-5BB9-40F0-8F0B-41A237CA8E34}"/>
              </a:ext>
            </a:extLst>
          </p:cNvPr>
          <p:cNvSpPr txBox="1"/>
          <p:nvPr/>
        </p:nvSpPr>
        <p:spPr>
          <a:xfrm>
            <a:off x="8851167" y="797999"/>
            <a:ext cx="1263211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סטטוס בי"ס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19552710-CD4A-4AD0-8E7A-23C6D2336B4D}"/>
              </a:ext>
            </a:extLst>
          </p:cNvPr>
          <p:cNvSpPr txBox="1"/>
          <p:nvPr/>
        </p:nvSpPr>
        <p:spPr>
          <a:xfrm>
            <a:off x="3982065" y="797999"/>
            <a:ext cx="1718965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dirty="0">
                <a:solidFill>
                  <a:srgbClr val="FF0000"/>
                </a:solidFill>
              </a:rPr>
              <a:t>סיכום דו"ח ביצוע</a:t>
            </a:r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479FAF03-673B-44E5-8239-E096CC4DC8EF}"/>
              </a:ext>
            </a:extLst>
          </p:cNvPr>
          <p:cNvSpPr txBox="1"/>
          <p:nvPr/>
        </p:nvSpPr>
        <p:spPr>
          <a:xfrm>
            <a:off x="325841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שמור וסגור</a:t>
            </a:r>
          </a:p>
        </p:txBody>
      </p:sp>
      <p:sp>
        <p:nvSpPr>
          <p:cNvPr id="27" name="תיבת טקסט 26">
            <a:extLst>
              <a:ext uri="{FF2B5EF4-FFF2-40B4-BE49-F238E27FC236}">
                <a16:creationId xmlns:a16="http://schemas.microsoft.com/office/drawing/2014/main" id="{B8EB881E-E075-4C92-B83A-D1CA58D94FB8}"/>
              </a:ext>
            </a:extLst>
          </p:cNvPr>
          <p:cNvSpPr txBox="1"/>
          <p:nvPr/>
        </p:nvSpPr>
        <p:spPr>
          <a:xfrm>
            <a:off x="4799834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יצוא לאקסל</a:t>
            </a:r>
          </a:p>
        </p:txBody>
      </p: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9F5BDAAF-8591-4DF7-8553-F8DE07316CFF}"/>
              </a:ext>
            </a:extLst>
          </p:cNvPr>
          <p:cNvSpPr txBox="1"/>
          <p:nvPr/>
        </p:nvSpPr>
        <p:spPr>
          <a:xfrm>
            <a:off x="1583472" y="41255"/>
            <a:ext cx="1474169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עדכן</a:t>
            </a:r>
          </a:p>
        </p:txBody>
      </p:sp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0B65B070-3265-45AA-92FF-B88C7F64AD85}"/>
              </a:ext>
            </a:extLst>
          </p:cNvPr>
          <p:cNvSpPr txBox="1"/>
          <p:nvPr/>
        </p:nvSpPr>
        <p:spPr>
          <a:xfrm>
            <a:off x="44959" y="41255"/>
            <a:ext cx="1364532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200" dirty="0">
                <a:solidFill>
                  <a:schemeClr val="accent1"/>
                </a:solidFill>
              </a:rPr>
              <a:t>מחק</a:t>
            </a:r>
          </a:p>
        </p:txBody>
      </p:sp>
      <p:sp>
        <p:nvSpPr>
          <p:cNvPr id="30" name="תיבת טקסט 29">
            <a:extLst>
              <a:ext uri="{FF2B5EF4-FFF2-40B4-BE49-F238E27FC236}">
                <a16:creationId xmlns:a16="http://schemas.microsoft.com/office/drawing/2014/main" id="{440A89B4-621F-46DE-AE0B-68C6EEA1106E}"/>
              </a:ext>
            </a:extLst>
          </p:cNvPr>
          <p:cNvSpPr txBox="1"/>
          <p:nvPr/>
        </p:nvSpPr>
        <p:spPr>
          <a:xfrm>
            <a:off x="195944" y="6168632"/>
            <a:ext cx="3069771" cy="52322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he-IL" sz="1400" dirty="0">
                <a:solidFill>
                  <a:srgbClr val="FF0000"/>
                </a:solidFill>
              </a:rPr>
              <a:t>שנה"ל: ברירת מחדל השנה הנוכחית, ניתן לבחור שנים קודמות</a:t>
            </a:r>
          </a:p>
        </p:txBody>
      </p:sp>
    </p:spTree>
    <p:extLst>
      <p:ext uri="{BB962C8B-B14F-4D97-AF65-F5344CB8AC3E}">
        <p14:creationId xmlns:p14="http://schemas.microsoft.com/office/powerpoint/2010/main" val="1231338954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17600</TotalTime>
  <Words>2023</Words>
  <Application>Microsoft Office PowerPoint</Application>
  <PresentationFormat>מסך רחב</PresentationFormat>
  <Paragraphs>700</Paragraphs>
  <Slides>20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user</dc:creator>
  <cp:lastModifiedBy>רחל שכטר</cp:lastModifiedBy>
  <cp:revision>44</cp:revision>
  <dcterms:created xsi:type="dcterms:W3CDTF">2019-12-25T09:47:50Z</dcterms:created>
  <dcterms:modified xsi:type="dcterms:W3CDTF">2020-01-22T13:51:24Z</dcterms:modified>
</cp:coreProperties>
</file>